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41"/>
  </p:notesMasterIdLst>
  <p:sldIdLst>
    <p:sldId id="306" r:id="rId2"/>
    <p:sldId id="285" r:id="rId3"/>
    <p:sldId id="264" r:id="rId4"/>
    <p:sldId id="256" r:id="rId5"/>
    <p:sldId id="259" r:id="rId6"/>
    <p:sldId id="257" r:id="rId7"/>
    <p:sldId id="263" r:id="rId8"/>
    <p:sldId id="258" r:id="rId9"/>
    <p:sldId id="262" r:id="rId10"/>
    <p:sldId id="277" r:id="rId11"/>
    <p:sldId id="278" r:id="rId12"/>
    <p:sldId id="281" r:id="rId13"/>
    <p:sldId id="282" r:id="rId14"/>
    <p:sldId id="286" r:id="rId15"/>
    <p:sldId id="290" r:id="rId16"/>
    <p:sldId id="284" r:id="rId17"/>
    <p:sldId id="287" r:id="rId18"/>
    <p:sldId id="288" r:id="rId19"/>
    <p:sldId id="294" r:id="rId20"/>
    <p:sldId id="295" r:id="rId21"/>
    <p:sldId id="296" r:id="rId22"/>
    <p:sldId id="297" r:id="rId23"/>
    <p:sldId id="298" r:id="rId24"/>
    <p:sldId id="299" r:id="rId25"/>
    <p:sldId id="300" r:id="rId26"/>
    <p:sldId id="301" r:id="rId27"/>
    <p:sldId id="303" r:id="rId28"/>
    <p:sldId id="304" r:id="rId29"/>
    <p:sldId id="305" r:id="rId30"/>
    <p:sldId id="265" r:id="rId31"/>
    <p:sldId id="266" r:id="rId32"/>
    <p:sldId id="269" r:id="rId33"/>
    <p:sldId id="270" r:id="rId34"/>
    <p:sldId id="271" r:id="rId35"/>
    <p:sldId id="272" r:id="rId36"/>
    <p:sldId id="273" r:id="rId37"/>
    <p:sldId id="274" r:id="rId38"/>
    <p:sldId id="275" r:id="rId39"/>
    <p:sldId id="276" r:id="rId40"/>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1E0"/>
    <a:srgbClr val="FCA304"/>
    <a:srgbClr val="FC368B"/>
    <a:srgbClr val="B83D00"/>
  </p:clrMru>
</p:presentationPr>
</file>

<file path=ppt/tableStyles.xml><?xml version="1.0" encoding="utf-8"?>
<a:tblStyleLst xmlns:a="http://schemas.openxmlformats.org/drawingml/2006/main" def="{5C22544A-7EE6-4342-B048-85BDC9FD1C3A}">
  <a:tblStyle styleId="{3C2FFA5D-87B4-456A-9821-1D502468CF0F}" styleName="Stile con tema 1 - Colore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110" d="100"/>
          <a:sy n="110" d="100"/>
        </p:scale>
        <p:origin x="-360" y="60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1CFFEB0-9200-43B6-AE81-E6454C14A670}" type="datetimeFigureOut">
              <a:rPr lang="it-IT" smtClean="0"/>
              <a:pPr/>
              <a:t>22/10/2014</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491F7E5-24F1-4913-8E04-131542C5F56B}" type="slidenum">
              <a:rPr lang="it-IT" smtClean="0"/>
              <a:pPr/>
              <a:t>‹N›</a:t>
            </a:fld>
            <a:endParaRPr lang="it-I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bg>
      <p:bgRef idx="1001">
        <a:schemeClr val="bg1"/>
      </p:bgRef>
    </p:bg>
    <p:spTree>
      <p:nvGrpSpPr>
        <p:cNvPr id="1" name=""/>
        <p:cNvGrpSpPr/>
        <p:nvPr/>
      </p:nvGrpSpPr>
      <p:grpSpPr>
        <a:xfrm>
          <a:off x="0" y="0"/>
          <a:ext cx="0" cy="0"/>
          <a:chOff x="0" y="0"/>
          <a:chExt cx="0" cy="0"/>
        </a:xfrm>
      </p:grpSpPr>
      <p:sp>
        <p:nvSpPr>
          <p:cNvPr id="8" name="Titolo 7"/>
          <p:cNvSpPr>
            <a:spLocks noGrp="1"/>
          </p:cNvSpPr>
          <p:nvPr>
            <p:ph type="ctrTitle"/>
          </p:nvPr>
        </p:nvSpPr>
        <p:spPr>
          <a:xfrm>
            <a:off x="2286000" y="3124200"/>
            <a:ext cx="6172200" cy="1894362"/>
          </a:xfrm>
        </p:spPr>
        <p:txBody>
          <a:bodyPr/>
          <a:lstStyle>
            <a:lvl1pPr>
              <a:defRPr b="1"/>
            </a:lvl1pPr>
          </a:lstStyle>
          <a:p>
            <a:r>
              <a:rPr kumimoji="0" lang="it-IT" smtClean="0"/>
              <a:t>Fare clic per modificare lo stile del titolo</a:t>
            </a:r>
            <a:endParaRPr kumimoji="0" lang="en-US"/>
          </a:p>
        </p:txBody>
      </p:sp>
      <p:sp>
        <p:nvSpPr>
          <p:cNvPr id="9" name="Sottotitolo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smtClean="0"/>
              <a:t>Fare clic per modificare lo stile del sottotitolo dello schema</a:t>
            </a:r>
            <a:endParaRPr kumimoji="0" lang="en-US"/>
          </a:p>
        </p:txBody>
      </p:sp>
      <p:sp>
        <p:nvSpPr>
          <p:cNvPr id="28" name="Segnaposto data 27"/>
          <p:cNvSpPr>
            <a:spLocks noGrp="1"/>
          </p:cNvSpPr>
          <p:nvPr>
            <p:ph type="dt" sz="half" idx="10"/>
          </p:nvPr>
        </p:nvSpPr>
        <p:spPr bwMode="auto">
          <a:xfrm rot="5400000">
            <a:off x="7764621" y="1174097"/>
            <a:ext cx="2286000" cy="381000"/>
          </a:xfrm>
        </p:spPr>
        <p:txBody>
          <a:bodyPr/>
          <a:lstStyle/>
          <a:p>
            <a:fld id="{EB29827D-D8F9-465E-BBB1-A6F281C9767B}" type="datetime1">
              <a:rPr lang="it-IT" smtClean="0"/>
              <a:t>22/10/2014</a:t>
            </a:fld>
            <a:endParaRPr lang="it-IT"/>
          </a:p>
        </p:txBody>
      </p:sp>
      <p:sp>
        <p:nvSpPr>
          <p:cNvPr id="17" name="Segnaposto piè di pagina 16"/>
          <p:cNvSpPr>
            <a:spLocks noGrp="1"/>
          </p:cNvSpPr>
          <p:nvPr>
            <p:ph type="ftr" sz="quarter" idx="11"/>
          </p:nvPr>
        </p:nvSpPr>
        <p:spPr bwMode="auto">
          <a:xfrm rot="5400000">
            <a:off x="7077269" y="4181669"/>
            <a:ext cx="3657600" cy="384048"/>
          </a:xfrm>
        </p:spPr>
        <p:txBody>
          <a:bodyPr/>
          <a:lstStyle/>
          <a:p>
            <a:r>
              <a:rPr lang="it-IT" smtClean="0"/>
              <a:t>2013-2014</a:t>
            </a:r>
            <a:endParaRPr lang="it-IT"/>
          </a:p>
        </p:txBody>
      </p:sp>
      <p:sp>
        <p:nvSpPr>
          <p:cNvPr id="10" name="Rettangolo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ttangolo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ttangolo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ttangolo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Connettore 1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Connettore 1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Connettore 1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Connettore 1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Connettore 1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Connettore 1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ttangolo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e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e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e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e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e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egnaposto numero diapositiva 28"/>
          <p:cNvSpPr>
            <a:spLocks noGrp="1"/>
          </p:cNvSpPr>
          <p:nvPr>
            <p:ph type="sldNum" sz="quarter" idx="12"/>
          </p:nvPr>
        </p:nvSpPr>
        <p:spPr bwMode="auto">
          <a:xfrm>
            <a:off x="1325544" y="4928702"/>
            <a:ext cx="609600" cy="517524"/>
          </a:xfrm>
        </p:spPr>
        <p:txBody>
          <a:bodyPr/>
          <a:lstStyle/>
          <a:p>
            <a:fld id="{4D7ECDE7-5B88-456E-954D-E8611C472F3F}" type="slidenum">
              <a:rPr lang="it-IT" smtClean="0"/>
              <a:pPr/>
              <a:t>‹N›</a:t>
            </a:fld>
            <a:endParaRPr lang="it-IT"/>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E088393A-543E-4F39-BB16-5909FEAAB54F}" type="datetime1">
              <a:rPr lang="it-IT" smtClean="0"/>
              <a:t>22/10/2014</a:t>
            </a:fld>
            <a:endParaRPr lang="it-IT"/>
          </a:p>
        </p:txBody>
      </p:sp>
      <p:sp>
        <p:nvSpPr>
          <p:cNvPr id="5" name="Segnaposto piè di pagina 4"/>
          <p:cNvSpPr>
            <a:spLocks noGrp="1"/>
          </p:cNvSpPr>
          <p:nvPr>
            <p:ph type="ftr" sz="quarter" idx="11"/>
          </p:nvPr>
        </p:nvSpPr>
        <p:spPr/>
        <p:txBody>
          <a:bodyPr/>
          <a:lstStyle/>
          <a:p>
            <a:r>
              <a:rPr lang="it-IT" smtClean="0"/>
              <a:t>2013-2014</a:t>
            </a:r>
            <a:endParaRPr lang="it-IT"/>
          </a:p>
        </p:txBody>
      </p:sp>
      <p:sp>
        <p:nvSpPr>
          <p:cNvPr id="6" name="Segnaposto numero diapositiva 5"/>
          <p:cNvSpPr>
            <a:spLocks noGrp="1"/>
          </p:cNvSpPr>
          <p:nvPr>
            <p:ph type="sldNum" sz="quarter" idx="12"/>
          </p:nvPr>
        </p:nvSpPr>
        <p:spPr/>
        <p:txBody>
          <a:bodyPr/>
          <a:lstStyle/>
          <a:p>
            <a:fld id="{4D7ECDE7-5B88-456E-954D-E8611C472F3F}"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9"/>
            <a:ext cx="1676400" cy="5851525"/>
          </a:xfrm>
        </p:spPr>
        <p:txBody>
          <a:bodyPr vert="eaVer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274638"/>
            <a:ext cx="6019800" cy="5851525"/>
          </a:xfrm>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B4599746-5DBE-44B4-9A01-2A7856A2320B}" type="datetime1">
              <a:rPr lang="it-IT" smtClean="0"/>
              <a:t>22/10/2014</a:t>
            </a:fld>
            <a:endParaRPr lang="it-IT"/>
          </a:p>
        </p:txBody>
      </p:sp>
      <p:sp>
        <p:nvSpPr>
          <p:cNvPr id="5" name="Segnaposto piè di pagina 4"/>
          <p:cNvSpPr>
            <a:spLocks noGrp="1"/>
          </p:cNvSpPr>
          <p:nvPr>
            <p:ph type="ftr" sz="quarter" idx="11"/>
          </p:nvPr>
        </p:nvSpPr>
        <p:spPr/>
        <p:txBody>
          <a:bodyPr/>
          <a:lstStyle/>
          <a:p>
            <a:r>
              <a:rPr lang="it-IT" smtClean="0"/>
              <a:t>2013-2014</a:t>
            </a:r>
            <a:endParaRPr lang="it-IT"/>
          </a:p>
        </p:txBody>
      </p:sp>
      <p:sp>
        <p:nvSpPr>
          <p:cNvPr id="6" name="Segnaposto numero diapositiva 5"/>
          <p:cNvSpPr>
            <a:spLocks noGrp="1"/>
          </p:cNvSpPr>
          <p:nvPr>
            <p:ph type="sldNum" sz="quarter" idx="12"/>
          </p:nvPr>
        </p:nvSpPr>
        <p:spPr/>
        <p:txBody>
          <a:bodyPr/>
          <a:lstStyle/>
          <a:p>
            <a:fld id="{4D7ECDE7-5B88-456E-954D-E8611C472F3F}"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8" name="Segnaposto contenuto 7"/>
          <p:cNvSpPr>
            <a:spLocks noGrp="1"/>
          </p:cNvSpPr>
          <p:nvPr>
            <p:ph sz="quarter" idx="1"/>
          </p:nvPr>
        </p:nvSpPr>
        <p:spPr>
          <a:xfrm>
            <a:off x="457200" y="1600200"/>
            <a:ext cx="7467600" cy="4873752"/>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7" name="Segnaposto data 6"/>
          <p:cNvSpPr>
            <a:spLocks noGrp="1"/>
          </p:cNvSpPr>
          <p:nvPr>
            <p:ph type="dt" sz="half" idx="14"/>
          </p:nvPr>
        </p:nvSpPr>
        <p:spPr/>
        <p:txBody>
          <a:bodyPr rtlCol="0"/>
          <a:lstStyle/>
          <a:p>
            <a:fld id="{0C828471-5676-4A83-9896-70F0937A167F}" type="datetime1">
              <a:rPr lang="it-IT" smtClean="0"/>
              <a:t>22/10/2014</a:t>
            </a:fld>
            <a:endParaRPr lang="it-IT"/>
          </a:p>
        </p:txBody>
      </p:sp>
      <p:sp>
        <p:nvSpPr>
          <p:cNvPr id="9" name="Segnaposto numero diapositiva 8"/>
          <p:cNvSpPr>
            <a:spLocks noGrp="1"/>
          </p:cNvSpPr>
          <p:nvPr>
            <p:ph type="sldNum" sz="quarter" idx="15"/>
          </p:nvPr>
        </p:nvSpPr>
        <p:spPr/>
        <p:txBody>
          <a:bodyPr rtlCol="0"/>
          <a:lstStyle/>
          <a:p>
            <a:fld id="{4D7ECDE7-5B88-456E-954D-E8611C472F3F}" type="slidenum">
              <a:rPr lang="it-IT" smtClean="0"/>
              <a:pPr/>
              <a:t>‹N›</a:t>
            </a:fld>
            <a:endParaRPr lang="it-IT"/>
          </a:p>
        </p:txBody>
      </p:sp>
      <p:sp>
        <p:nvSpPr>
          <p:cNvPr id="10" name="Segnaposto piè di pagina 9"/>
          <p:cNvSpPr>
            <a:spLocks noGrp="1"/>
          </p:cNvSpPr>
          <p:nvPr>
            <p:ph type="ftr" sz="quarter" idx="16"/>
          </p:nvPr>
        </p:nvSpPr>
        <p:spPr/>
        <p:txBody>
          <a:bodyPr rtlCol="0"/>
          <a:lstStyle/>
          <a:p>
            <a:r>
              <a:rPr lang="it-IT" smtClean="0"/>
              <a:t>2013-2014</a:t>
            </a:r>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bg>
      <p:bgRef idx="1001">
        <a:schemeClr val="bg2"/>
      </p:bgRef>
    </p:bg>
    <p:spTree>
      <p:nvGrpSpPr>
        <p:cNvPr id="1" name=""/>
        <p:cNvGrpSpPr/>
        <p:nvPr/>
      </p:nvGrpSpPr>
      <p:grpSpPr>
        <a:xfrm>
          <a:off x="0" y="0"/>
          <a:ext cx="0" cy="0"/>
          <a:chOff x="0" y="0"/>
          <a:chExt cx="0" cy="0"/>
        </a:xfrm>
      </p:grpSpPr>
      <p:sp>
        <p:nvSpPr>
          <p:cNvPr id="2" name="Titolo 1"/>
          <p:cNvSpPr>
            <a:spLocks noGrp="1"/>
          </p:cNvSpPr>
          <p:nvPr>
            <p:ph type="title"/>
          </p:nvPr>
        </p:nvSpPr>
        <p:spPr>
          <a:xfrm>
            <a:off x="2286000" y="2895600"/>
            <a:ext cx="6172200" cy="2053590"/>
          </a:xfrm>
        </p:spPr>
        <p:txBody>
          <a:bodyPr/>
          <a:lstStyle>
            <a:lvl1pPr algn="l">
              <a:buNone/>
              <a:defRPr sz="3000" b="1" cap="small" baseline="0"/>
            </a:lvl1pPr>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it-IT" smtClean="0"/>
              <a:t>Fare clic per modificare stili del testo dello schema</a:t>
            </a:r>
          </a:p>
        </p:txBody>
      </p:sp>
      <p:sp>
        <p:nvSpPr>
          <p:cNvPr id="4" name="Segnaposto data 3"/>
          <p:cNvSpPr>
            <a:spLocks noGrp="1"/>
          </p:cNvSpPr>
          <p:nvPr>
            <p:ph type="dt" sz="half" idx="10"/>
          </p:nvPr>
        </p:nvSpPr>
        <p:spPr bwMode="auto">
          <a:xfrm rot="5400000">
            <a:off x="7763256" y="1170432"/>
            <a:ext cx="2286000" cy="381000"/>
          </a:xfrm>
        </p:spPr>
        <p:txBody>
          <a:bodyPr/>
          <a:lstStyle/>
          <a:p>
            <a:fld id="{5D0BEEC0-F02B-4293-87FC-4ABBEFF6B210}" type="datetime1">
              <a:rPr lang="it-IT" smtClean="0"/>
              <a:t>22/10/2014</a:t>
            </a:fld>
            <a:endParaRPr lang="it-IT"/>
          </a:p>
        </p:txBody>
      </p:sp>
      <p:sp>
        <p:nvSpPr>
          <p:cNvPr id="5" name="Segnaposto piè di pagina 4"/>
          <p:cNvSpPr>
            <a:spLocks noGrp="1"/>
          </p:cNvSpPr>
          <p:nvPr>
            <p:ph type="ftr" sz="quarter" idx="11"/>
          </p:nvPr>
        </p:nvSpPr>
        <p:spPr bwMode="auto">
          <a:xfrm rot="5400000">
            <a:off x="7077456" y="4178808"/>
            <a:ext cx="3657600" cy="384048"/>
          </a:xfrm>
        </p:spPr>
        <p:txBody>
          <a:bodyPr/>
          <a:lstStyle/>
          <a:p>
            <a:r>
              <a:rPr lang="it-IT" smtClean="0"/>
              <a:t>2013-2014</a:t>
            </a:r>
            <a:endParaRPr lang="it-IT"/>
          </a:p>
        </p:txBody>
      </p:sp>
      <p:sp>
        <p:nvSpPr>
          <p:cNvPr id="9" name="Rettangolo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ttangolo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ttangolo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ttangolo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Connettore 1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Connettore 1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Connettore 1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Connettore 1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Connettore 1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ttangolo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e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e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e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e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e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Connettore 1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egnaposto numero diapositiva 5"/>
          <p:cNvSpPr>
            <a:spLocks noGrp="1"/>
          </p:cNvSpPr>
          <p:nvPr>
            <p:ph type="sldNum" sz="quarter" idx="12"/>
          </p:nvPr>
        </p:nvSpPr>
        <p:spPr bwMode="auto">
          <a:xfrm>
            <a:off x="1340616" y="4928702"/>
            <a:ext cx="609600" cy="517524"/>
          </a:xfrm>
        </p:spPr>
        <p:txBody>
          <a:bodyPr/>
          <a:lstStyle/>
          <a:p>
            <a:fld id="{4D7ECDE7-5B88-456E-954D-E8611C472F3F}" type="slidenum">
              <a:rPr lang="it-IT" smtClean="0"/>
              <a:pPr/>
              <a:t>‹N›</a:t>
            </a:fld>
            <a:endParaRPr lang="it-IT"/>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5" name="Segnaposto data 4"/>
          <p:cNvSpPr>
            <a:spLocks noGrp="1"/>
          </p:cNvSpPr>
          <p:nvPr>
            <p:ph type="dt" sz="half" idx="10"/>
          </p:nvPr>
        </p:nvSpPr>
        <p:spPr/>
        <p:txBody>
          <a:bodyPr/>
          <a:lstStyle/>
          <a:p>
            <a:fld id="{894E1486-5668-4EA2-8022-ED64AC62E8FB}" type="datetime1">
              <a:rPr lang="it-IT" smtClean="0"/>
              <a:t>22/10/2014</a:t>
            </a:fld>
            <a:endParaRPr lang="it-IT"/>
          </a:p>
        </p:txBody>
      </p:sp>
      <p:sp>
        <p:nvSpPr>
          <p:cNvPr id="6" name="Segnaposto piè di pagina 5"/>
          <p:cNvSpPr>
            <a:spLocks noGrp="1"/>
          </p:cNvSpPr>
          <p:nvPr>
            <p:ph type="ftr" sz="quarter" idx="11"/>
          </p:nvPr>
        </p:nvSpPr>
        <p:spPr/>
        <p:txBody>
          <a:bodyPr/>
          <a:lstStyle/>
          <a:p>
            <a:r>
              <a:rPr lang="it-IT" smtClean="0"/>
              <a:t>2013-2014</a:t>
            </a:r>
            <a:endParaRPr lang="it-IT"/>
          </a:p>
        </p:txBody>
      </p:sp>
      <p:sp>
        <p:nvSpPr>
          <p:cNvPr id="7" name="Segnaposto numero diapositiva 6"/>
          <p:cNvSpPr>
            <a:spLocks noGrp="1"/>
          </p:cNvSpPr>
          <p:nvPr>
            <p:ph type="sldNum" sz="quarter" idx="12"/>
          </p:nvPr>
        </p:nvSpPr>
        <p:spPr/>
        <p:txBody>
          <a:bodyPr/>
          <a:lstStyle/>
          <a:p>
            <a:fld id="{4D7ECDE7-5B88-456E-954D-E8611C472F3F}" type="slidenum">
              <a:rPr lang="it-IT" smtClean="0"/>
              <a:pPr/>
              <a:t>‹N›</a:t>
            </a:fld>
            <a:endParaRPr lang="it-IT"/>
          </a:p>
        </p:txBody>
      </p:sp>
      <p:sp>
        <p:nvSpPr>
          <p:cNvPr id="9" name="Segnaposto contenuto 8"/>
          <p:cNvSpPr>
            <a:spLocks noGrp="1"/>
          </p:cNvSpPr>
          <p:nvPr>
            <p:ph sz="quarter" idx="1"/>
          </p:nvPr>
        </p:nvSpPr>
        <p:spPr>
          <a:xfrm>
            <a:off x="457200" y="1600200"/>
            <a:ext cx="3657600" cy="45720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1" name="Segnaposto contenuto 10"/>
          <p:cNvSpPr>
            <a:spLocks noGrp="1"/>
          </p:cNvSpPr>
          <p:nvPr>
            <p:ph sz="quarter" idx="2"/>
          </p:nvPr>
        </p:nvSpPr>
        <p:spPr>
          <a:xfrm>
            <a:off x="4270248" y="1600200"/>
            <a:ext cx="3657600" cy="45720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7543800" cy="1143000"/>
          </a:xfrm>
        </p:spPr>
        <p:txBody>
          <a:bodyPr anchor="b"/>
          <a:lstStyle>
            <a:lvl1pPr>
              <a:defRPr/>
            </a:lvl1pPr>
          </a:lstStyle>
          <a:p>
            <a:r>
              <a:rPr kumimoji="0" lang="it-IT" smtClean="0"/>
              <a:t>Fare clic per modificare lo stile del titolo</a:t>
            </a:r>
            <a:endParaRPr kumimoji="0" lang="en-US"/>
          </a:p>
        </p:txBody>
      </p:sp>
      <p:sp>
        <p:nvSpPr>
          <p:cNvPr id="7" name="Segnaposto data 6"/>
          <p:cNvSpPr>
            <a:spLocks noGrp="1"/>
          </p:cNvSpPr>
          <p:nvPr>
            <p:ph type="dt" sz="half" idx="10"/>
          </p:nvPr>
        </p:nvSpPr>
        <p:spPr/>
        <p:txBody>
          <a:bodyPr/>
          <a:lstStyle/>
          <a:p>
            <a:fld id="{655D778C-43A3-43F4-B351-A928B9B11758}" type="datetime1">
              <a:rPr lang="it-IT" smtClean="0"/>
              <a:t>22/10/2014</a:t>
            </a:fld>
            <a:endParaRPr lang="it-IT"/>
          </a:p>
        </p:txBody>
      </p:sp>
      <p:sp>
        <p:nvSpPr>
          <p:cNvPr id="8" name="Segnaposto piè di pagina 7"/>
          <p:cNvSpPr>
            <a:spLocks noGrp="1"/>
          </p:cNvSpPr>
          <p:nvPr>
            <p:ph type="ftr" sz="quarter" idx="11"/>
          </p:nvPr>
        </p:nvSpPr>
        <p:spPr/>
        <p:txBody>
          <a:bodyPr/>
          <a:lstStyle/>
          <a:p>
            <a:r>
              <a:rPr lang="it-IT" smtClean="0"/>
              <a:t>2013-2014</a:t>
            </a:r>
            <a:endParaRPr lang="it-IT"/>
          </a:p>
        </p:txBody>
      </p:sp>
      <p:sp>
        <p:nvSpPr>
          <p:cNvPr id="9" name="Segnaposto numero diapositiva 8"/>
          <p:cNvSpPr>
            <a:spLocks noGrp="1"/>
          </p:cNvSpPr>
          <p:nvPr>
            <p:ph type="sldNum" sz="quarter" idx="12"/>
          </p:nvPr>
        </p:nvSpPr>
        <p:spPr/>
        <p:txBody>
          <a:bodyPr/>
          <a:lstStyle/>
          <a:p>
            <a:fld id="{4D7ECDE7-5B88-456E-954D-E8611C472F3F}" type="slidenum">
              <a:rPr lang="it-IT" smtClean="0"/>
              <a:pPr/>
              <a:t>‹N›</a:t>
            </a:fld>
            <a:endParaRPr lang="it-IT"/>
          </a:p>
        </p:txBody>
      </p:sp>
      <p:sp>
        <p:nvSpPr>
          <p:cNvPr id="11" name="Segnaposto contenuto 10"/>
          <p:cNvSpPr>
            <a:spLocks noGrp="1"/>
          </p:cNvSpPr>
          <p:nvPr>
            <p:ph sz="quarter" idx="2"/>
          </p:nvPr>
        </p:nvSpPr>
        <p:spPr>
          <a:xfrm>
            <a:off x="457200" y="2362200"/>
            <a:ext cx="3657600" cy="38862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3" name="Segnaposto contenuto 12"/>
          <p:cNvSpPr>
            <a:spLocks noGrp="1"/>
          </p:cNvSpPr>
          <p:nvPr>
            <p:ph sz="quarter" idx="4"/>
          </p:nvPr>
        </p:nvSpPr>
        <p:spPr>
          <a:xfrm>
            <a:off x="4371975" y="2362200"/>
            <a:ext cx="3657600" cy="38862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2" name="Segnaposto testo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it-IT" smtClean="0"/>
              <a:t>Fare clic per modificare stili del testo dello schema</a:t>
            </a:r>
          </a:p>
        </p:txBody>
      </p:sp>
      <p:sp>
        <p:nvSpPr>
          <p:cNvPr id="14" name="Segnaposto testo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it-IT" smtClean="0"/>
              <a:t>Fare clic per modificare stili del testo dello schema</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6" name="Segnaposto data 5"/>
          <p:cNvSpPr>
            <a:spLocks noGrp="1"/>
          </p:cNvSpPr>
          <p:nvPr>
            <p:ph type="dt" sz="half" idx="10"/>
          </p:nvPr>
        </p:nvSpPr>
        <p:spPr/>
        <p:txBody>
          <a:bodyPr rtlCol="0"/>
          <a:lstStyle/>
          <a:p>
            <a:fld id="{6715669E-AA32-49D1-A659-C4607520E94B}" type="datetime1">
              <a:rPr lang="it-IT" smtClean="0"/>
              <a:t>22/10/2014</a:t>
            </a:fld>
            <a:endParaRPr lang="it-IT"/>
          </a:p>
        </p:txBody>
      </p:sp>
      <p:sp>
        <p:nvSpPr>
          <p:cNvPr id="7" name="Segnaposto numero diapositiva 6"/>
          <p:cNvSpPr>
            <a:spLocks noGrp="1"/>
          </p:cNvSpPr>
          <p:nvPr>
            <p:ph type="sldNum" sz="quarter" idx="11"/>
          </p:nvPr>
        </p:nvSpPr>
        <p:spPr/>
        <p:txBody>
          <a:bodyPr rtlCol="0"/>
          <a:lstStyle/>
          <a:p>
            <a:fld id="{4D7ECDE7-5B88-456E-954D-E8611C472F3F}" type="slidenum">
              <a:rPr lang="it-IT" smtClean="0"/>
              <a:pPr/>
              <a:t>‹N›</a:t>
            </a:fld>
            <a:endParaRPr lang="it-IT"/>
          </a:p>
        </p:txBody>
      </p:sp>
      <p:sp>
        <p:nvSpPr>
          <p:cNvPr id="8" name="Segnaposto piè di pagina 7"/>
          <p:cNvSpPr>
            <a:spLocks noGrp="1"/>
          </p:cNvSpPr>
          <p:nvPr>
            <p:ph type="ftr" sz="quarter" idx="12"/>
          </p:nvPr>
        </p:nvSpPr>
        <p:spPr/>
        <p:txBody>
          <a:bodyPr rtlCol="0"/>
          <a:lstStyle/>
          <a:p>
            <a:r>
              <a:rPr lang="it-IT" smtClean="0"/>
              <a:t>2013-2014</a:t>
            </a:r>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00143134-1BFB-48DE-B1D9-1EDC2CA3CA8B}" type="datetime1">
              <a:rPr lang="it-IT" smtClean="0"/>
              <a:t>22/10/2014</a:t>
            </a:fld>
            <a:endParaRPr lang="it-IT"/>
          </a:p>
        </p:txBody>
      </p:sp>
      <p:sp>
        <p:nvSpPr>
          <p:cNvPr id="3" name="Segnaposto piè di pagina 2"/>
          <p:cNvSpPr>
            <a:spLocks noGrp="1"/>
          </p:cNvSpPr>
          <p:nvPr>
            <p:ph type="ftr" sz="quarter" idx="11"/>
          </p:nvPr>
        </p:nvSpPr>
        <p:spPr/>
        <p:txBody>
          <a:bodyPr/>
          <a:lstStyle/>
          <a:p>
            <a:r>
              <a:rPr lang="it-IT" smtClean="0"/>
              <a:t>2013-2014</a:t>
            </a:r>
            <a:endParaRPr lang="it-IT"/>
          </a:p>
        </p:txBody>
      </p:sp>
      <p:sp>
        <p:nvSpPr>
          <p:cNvPr id="4" name="Segnaposto numero diapositiva 3"/>
          <p:cNvSpPr>
            <a:spLocks noGrp="1"/>
          </p:cNvSpPr>
          <p:nvPr>
            <p:ph type="sldNum" sz="quarter" idx="12"/>
          </p:nvPr>
        </p:nvSpPr>
        <p:spPr/>
        <p:txBody>
          <a:bodyPr/>
          <a:lstStyle/>
          <a:p>
            <a:fld id="{4D7ECDE7-5B88-456E-954D-E8611C472F3F}"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bg>
      <p:bgRef idx="1001">
        <a:schemeClr val="bg1"/>
      </p:bgRef>
    </p:bg>
    <p:spTree>
      <p:nvGrpSpPr>
        <p:cNvPr id="1" name=""/>
        <p:cNvGrpSpPr/>
        <p:nvPr/>
      </p:nvGrpSpPr>
      <p:grpSpPr>
        <a:xfrm>
          <a:off x="0" y="0"/>
          <a:ext cx="0" cy="0"/>
          <a:chOff x="0" y="0"/>
          <a:chExt cx="0" cy="0"/>
        </a:xfrm>
      </p:grpSpPr>
      <p:sp>
        <p:nvSpPr>
          <p:cNvPr id="10" name="Connettore 1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olo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it-IT" smtClean="0"/>
              <a:t>Fare clic per modificare lo stile del titolo</a:t>
            </a:r>
            <a:endParaRPr kumimoji="0" lang="en-US"/>
          </a:p>
        </p:txBody>
      </p:sp>
      <p:sp>
        <p:nvSpPr>
          <p:cNvPr id="3" name="Segnaposto testo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it-IT" smtClean="0"/>
              <a:t>Fare clic per modificare stili del testo dello schema</a:t>
            </a:r>
          </a:p>
        </p:txBody>
      </p:sp>
      <p:sp>
        <p:nvSpPr>
          <p:cNvPr id="8" name="Connettore 1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Connettore 1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Connettore 1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ttangolo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Connettore 1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e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Segnaposto contenuto 17"/>
          <p:cNvSpPr>
            <a:spLocks noGrp="1"/>
          </p:cNvSpPr>
          <p:nvPr>
            <p:ph sz="quarter" idx="1"/>
          </p:nvPr>
        </p:nvSpPr>
        <p:spPr>
          <a:xfrm>
            <a:off x="304800" y="274320"/>
            <a:ext cx="5638800" cy="6327648"/>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21" name="Segnaposto data 20"/>
          <p:cNvSpPr>
            <a:spLocks noGrp="1"/>
          </p:cNvSpPr>
          <p:nvPr>
            <p:ph type="dt" sz="half" idx="14"/>
          </p:nvPr>
        </p:nvSpPr>
        <p:spPr/>
        <p:txBody>
          <a:bodyPr rtlCol="0"/>
          <a:lstStyle/>
          <a:p>
            <a:fld id="{02B2792D-2D0F-4256-A380-750907A8BDC9}" type="datetime1">
              <a:rPr lang="it-IT" smtClean="0"/>
              <a:t>22/10/2014</a:t>
            </a:fld>
            <a:endParaRPr lang="it-IT"/>
          </a:p>
        </p:txBody>
      </p:sp>
      <p:sp>
        <p:nvSpPr>
          <p:cNvPr id="22" name="Segnaposto numero diapositiva 21"/>
          <p:cNvSpPr>
            <a:spLocks noGrp="1"/>
          </p:cNvSpPr>
          <p:nvPr>
            <p:ph type="sldNum" sz="quarter" idx="15"/>
          </p:nvPr>
        </p:nvSpPr>
        <p:spPr/>
        <p:txBody>
          <a:bodyPr rtlCol="0"/>
          <a:lstStyle/>
          <a:p>
            <a:fld id="{4D7ECDE7-5B88-456E-954D-E8611C472F3F}" type="slidenum">
              <a:rPr lang="it-IT" smtClean="0"/>
              <a:pPr/>
              <a:t>‹N›</a:t>
            </a:fld>
            <a:endParaRPr lang="it-IT"/>
          </a:p>
        </p:txBody>
      </p:sp>
      <p:sp>
        <p:nvSpPr>
          <p:cNvPr id="23" name="Segnaposto piè di pagina 22"/>
          <p:cNvSpPr>
            <a:spLocks noGrp="1"/>
          </p:cNvSpPr>
          <p:nvPr>
            <p:ph type="ftr" sz="quarter" idx="16"/>
          </p:nvPr>
        </p:nvSpPr>
        <p:spPr/>
        <p:txBody>
          <a:bodyPr rtlCol="0"/>
          <a:lstStyle/>
          <a:p>
            <a:r>
              <a:rPr lang="it-IT" smtClean="0"/>
              <a:t>2013-2014</a:t>
            </a:r>
            <a:endParaRPr lang="it-IT"/>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9" name="Connettore 1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e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olo 1"/>
          <p:cNvSpPr>
            <a:spLocks noGrp="1"/>
          </p:cNvSpPr>
          <p:nvPr>
            <p:ph type="title"/>
          </p:nvPr>
        </p:nvSpPr>
        <p:spPr>
          <a:xfrm rot="5400000">
            <a:off x="3350133" y="3200400"/>
            <a:ext cx="6309360" cy="457200"/>
          </a:xfrm>
        </p:spPr>
        <p:txBody>
          <a:bodyPr anchor="b"/>
          <a:lstStyle>
            <a:lvl1pPr algn="l">
              <a:buNone/>
              <a:defRPr sz="2000" b="1"/>
            </a:lvl1pPr>
          </a:lstStyle>
          <a:p>
            <a:r>
              <a:rPr kumimoji="0" lang="it-IT" smtClean="0"/>
              <a:t>Fare clic per modificare lo stile del titolo</a:t>
            </a:r>
            <a:endParaRPr kumimoji="0" lang="en-US"/>
          </a:p>
        </p:txBody>
      </p:sp>
      <p:sp>
        <p:nvSpPr>
          <p:cNvPr id="3" name="Segnaposto immagine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it-IT" smtClean="0"/>
              <a:t>Fare clic sull'icona per inserire un'immagine</a:t>
            </a:r>
            <a:endParaRPr kumimoji="0" lang="en-US" dirty="0"/>
          </a:p>
        </p:txBody>
      </p:sp>
      <p:sp>
        <p:nvSpPr>
          <p:cNvPr id="4" name="Segnaposto testo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it-IT" smtClean="0"/>
              <a:t>Fare clic per modificare stili del testo dello schema</a:t>
            </a:r>
          </a:p>
        </p:txBody>
      </p:sp>
      <p:sp>
        <p:nvSpPr>
          <p:cNvPr id="10" name="Connettore 1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ttangolo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nettore 1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Connettore 1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Connettore 1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Segnaposto data 16"/>
          <p:cNvSpPr>
            <a:spLocks noGrp="1"/>
          </p:cNvSpPr>
          <p:nvPr>
            <p:ph type="dt" sz="half" idx="10"/>
          </p:nvPr>
        </p:nvSpPr>
        <p:spPr/>
        <p:txBody>
          <a:bodyPr rtlCol="0"/>
          <a:lstStyle/>
          <a:p>
            <a:fld id="{13CAB4BD-8A8D-4D38-8AB5-E84A91DDEE47}" type="datetime1">
              <a:rPr lang="it-IT" smtClean="0"/>
              <a:t>22/10/2014</a:t>
            </a:fld>
            <a:endParaRPr lang="it-IT"/>
          </a:p>
        </p:txBody>
      </p:sp>
      <p:sp>
        <p:nvSpPr>
          <p:cNvPr id="18" name="Segnaposto numero diapositiva 17"/>
          <p:cNvSpPr>
            <a:spLocks noGrp="1"/>
          </p:cNvSpPr>
          <p:nvPr>
            <p:ph type="sldNum" sz="quarter" idx="11"/>
          </p:nvPr>
        </p:nvSpPr>
        <p:spPr/>
        <p:txBody>
          <a:bodyPr rtlCol="0"/>
          <a:lstStyle/>
          <a:p>
            <a:fld id="{4D7ECDE7-5B88-456E-954D-E8611C472F3F}" type="slidenum">
              <a:rPr lang="it-IT" smtClean="0"/>
              <a:pPr/>
              <a:t>‹N›</a:t>
            </a:fld>
            <a:endParaRPr lang="it-IT"/>
          </a:p>
        </p:txBody>
      </p:sp>
      <p:sp>
        <p:nvSpPr>
          <p:cNvPr id="21" name="Segnaposto piè di pagina 20"/>
          <p:cNvSpPr>
            <a:spLocks noGrp="1"/>
          </p:cNvSpPr>
          <p:nvPr>
            <p:ph type="ftr" sz="quarter" idx="12"/>
          </p:nvPr>
        </p:nvSpPr>
        <p:spPr/>
        <p:txBody>
          <a:bodyPr rtlCol="0"/>
          <a:lstStyle/>
          <a:p>
            <a:r>
              <a:rPr lang="it-IT" smtClean="0"/>
              <a:t>2013-2014</a:t>
            </a:r>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Connettore 1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Segnaposto titolo 21"/>
          <p:cNvSpPr>
            <a:spLocks noGrp="1"/>
          </p:cNvSpPr>
          <p:nvPr>
            <p:ph type="title"/>
          </p:nvPr>
        </p:nvSpPr>
        <p:spPr>
          <a:xfrm>
            <a:off x="457200" y="274638"/>
            <a:ext cx="7467600" cy="1143000"/>
          </a:xfrm>
          <a:prstGeom prst="rect">
            <a:avLst/>
          </a:prstGeom>
        </p:spPr>
        <p:txBody>
          <a:bodyPr vert="horz" anchor="b">
            <a:normAutofit/>
          </a:bodyPr>
          <a:lstStyle/>
          <a:p>
            <a:r>
              <a:rPr kumimoji="0" lang="it-IT" smtClean="0"/>
              <a:t>Fare clic per modificare lo stile del titolo</a:t>
            </a:r>
            <a:endParaRPr kumimoji="0" lang="en-US"/>
          </a:p>
        </p:txBody>
      </p:sp>
      <p:sp>
        <p:nvSpPr>
          <p:cNvPr id="13" name="Segnaposto testo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14" name="Segnaposto data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F825C2F9-FC7C-420E-AF48-1519C7A52CDE}" type="datetime1">
              <a:rPr lang="it-IT" smtClean="0"/>
              <a:t>22/10/2014</a:t>
            </a:fld>
            <a:endParaRPr lang="it-IT"/>
          </a:p>
        </p:txBody>
      </p:sp>
      <p:sp>
        <p:nvSpPr>
          <p:cNvPr id="3" name="Segnaposto piè di pagina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r>
              <a:rPr lang="it-IT" smtClean="0"/>
              <a:t>2013-2014</a:t>
            </a:r>
            <a:endParaRPr lang="it-IT"/>
          </a:p>
        </p:txBody>
      </p:sp>
      <p:sp>
        <p:nvSpPr>
          <p:cNvPr id="7" name="Connettore 1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Connettore 1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ttangolo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Connettore 1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e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egnaposto numero diapositiva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4D7ECDE7-5B88-456E-954D-E8611C472F3F}"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hdr="0" dt="0"/>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endParaRPr lang="it-IT"/>
          </a:p>
        </p:txBody>
      </p:sp>
      <p:sp>
        <p:nvSpPr>
          <p:cNvPr id="3" name="Sottotitolo 2"/>
          <p:cNvSpPr>
            <a:spLocks noGrp="1"/>
          </p:cNvSpPr>
          <p:nvPr>
            <p:ph type="subTitle" idx="1"/>
          </p:nvPr>
        </p:nvSpPr>
        <p:spPr/>
        <p:txBody>
          <a:bodyPr/>
          <a:lstStyle/>
          <a:p>
            <a:endParaRPr lang="it-IT"/>
          </a:p>
        </p:txBody>
      </p:sp>
      <p:sp>
        <p:nvSpPr>
          <p:cNvPr id="4" name="Segnaposto piè di pagina 3"/>
          <p:cNvSpPr>
            <a:spLocks noGrp="1"/>
          </p:cNvSpPr>
          <p:nvPr>
            <p:ph type="ftr" sz="quarter" idx="11"/>
          </p:nvPr>
        </p:nvSpPr>
        <p:spPr/>
        <p:txBody>
          <a:bodyPr/>
          <a:lstStyle/>
          <a:p>
            <a:r>
              <a:rPr lang="it-IT" smtClean="0"/>
              <a:t>2013-2014</a:t>
            </a:r>
            <a:endParaRPr lang="it-IT"/>
          </a:p>
        </p:txBody>
      </p:sp>
      <p:sp>
        <p:nvSpPr>
          <p:cNvPr id="5" name="Segnaposto numero diapositiva 4"/>
          <p:cNvSpPr>
            <a:spLocks noGrp="1"/>
          </p:cNvSpPr>
          <p:nvPr>
            <p:ph type="sldNum" sz="quarter" idx="12"/>
          </p:nvPr>
        </p:nvSpPr>
        <p:spPr/>
        <p:txBody>
          <a:bodyPr/>
          <a:lstStyle/>
          <a:p>
            <a:fld id="{4D7ECDE7-5B88-456E-954D-E8611C472F3F}" type="slidenum">
              <a:rPr lang="it-IT" smtClean="0"/>
              <a:pPr/>
              <a:t>1</a:t>
            </a:fld>
            <a:endParaRPr lang="it-IT"/>
          </a:p>
        </p:txBody>
      </p:sp>
      <p:pic>
        <p:nvPicPr>
          <p:cNvPr id="1026"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43408"/>
            <a:ext cx="8229600" cy="1143000"/>
          </a:xfrm>
        </p:spPr>
        <p:txBody>
          <a:bodyPr/>
          <a:lstStyle/>
          <a:p>
            <a:r>
              <a:rPr lang="it-IT" dirty="0" smtClean="0"/>
              <a:t>Modalità di voto</a:t>
            </a:r>
            <a:endParaRPr lang="it-IT" dirty="0"/>
          </a:p>
        </p:txBody>
      </p:sp>
      <p:sp>
        <p:nvSpPr>
          <p:cNvPr id="3" name="Segnaposto contenuto 2"/>
          <p:cNvSpPr>
            <a:spLocks noGrp="1"/>
          </p:cNvSpPr>
          <p:nvPr>
            <p:ph sz="quarter" idx="1"/>
          </p:nvPr>
        </p:nvSpPr>
        <p:spPr/>
        <p:txBody>
          <a:bodyPr/>
          <a:lstStyle/>
          <a:p>
            <a:pPr marL="3175" indent="19050" algn="just"/>
            <a:r>
              <a:rPr lang="it-IT" dirty="0" smtClean="0"/>
              <a:t> Per tali elezioni, vige in Italia, com'è noto, ai sensi della legge n. 18 del 1979 un sistema proporzionale, con espressione fino a</a:t>
            </a:r>
            <a:r>
              <a:rPr lang="it-IT" sz="3600" b="1" dirty="0" smtClean="0"/>
              <a:t> 3 </a:t>
            </a:r>
            <a:r>
              <a:rPr lang="it-IT" dirty="0" smtClean="0"/>
              <a:t>preferenze </a:t>
            </a:r>
          </a:p>
          <a:p>
            <a:pPr marL="3175" indent="19050" algn="just"/>
            <a:r>
              <a:rPr lang="it-IT" dirty="0" smtClean="0"/>
              <a:t> con soglia di sbarramento per le liste del</a:t>
            </a:r>
            <a:r>
              <a:rPr lang="it-IT" sz="3600" b="1" dirty="0" smtClean="0"/>
              <a:t> 4% </a:t>
            </a:r>
            <a:r>
              <a:rPr lang="it-IT" dirty="0" smtClean="0"/>
              <a:t>dei voti espressi (secondo novella recata dalla legge n. 10 del 2009).</a:t>
            </a:r>
            <a:endParaRPr lang="it-IT" dirty="0"/>
          </a:p>
        </p:txBody>
      </p:sp>
      <p:sp>
        <p:nvSpPr>
          <p:cNvPr id="4" name="Segnaposto numero diapositiva 3"/>
          <p:cNvSpPr>
            <a:spLocks noGrp="1"/>
          </p:cNvSpPr>
          <p:nvPr>
            <p:ph type="sldNum" sz="quarter" idx="15"/>
          </p:nvPr>
        </p:nvSpPr>
        <p:spPr/>
        <p:txBody>
          <a:bodyPr/>
          <a:lstStyle/>
          <a:p>
            <a:fld id="{4D7ECDE7-5B88-456E-954D-E8611C472F3F}" type="slidenum">
              <a:rPr lang="it-IT" smtClean="0"/>
              <a:pPr/>
              <a:t>10</a:t>
            </a:fld>
            <a:endParaRPr lang="it-IT"/>
          </a:p>
        </p:txBody>
      </p:sp>
      <p:sp>
        <p:nvSpPr>
          <p:cNvPr id="5" name="Segnaposto piè di pagina 4"/>
          <p:cNvSpPr>
            <a:spLocks noGrp="1"/>
          </p:cNvSpPr>
          <p:nvPr>
            <p:ph type="ftr" sz="quarter" idx="16"/>
          </p:nvPr>
        </p:nvSpPr>
        <p:spPr/>
        <p:txBody>
          <a:bodyPr/>
          <a:lstStyle/>
          <a:p>
            <a:r>
              <a:rPr lang="it-IT" smtClean="0"/>
              <a:t>2013-2014</a:t>
            </a:r>
            <a:endParaRPr lang="it-IT"/>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99392"/>
            <a:ext cx="7467600" cy="1143000"/>
          </a:xfrm>
        </p:spPr>
        <p:txBody>
          <a:bodyPr>
            <a:normAutofit/>
          </a:bodyPr>
          <a:lstStyle/>
          <a:p>
            <a:r>
              <a:rPr lang="it-IT" sz="3600" b="1" dirty="0" smtClean="0"/>
              <a:t>Convocazione dei comizi</a:t>
            </a:r>
            <a:r>
              <a:rPr lang="it-IT" b="1" dirty="0" smtClean="0"/>
              <a:t/>
            </a:r>
            <a:br>
              <a:rPr lang="it-IT" b="1" dirty="0" smtClean="0"/>
            </a:br>
            <a:r>
              <a:rPr lang="it-IT" sz="2200" i="1" dirty="0" smtClean="0"/>
              <a:t>(art. 7, commi 1, 2 e 3, Legge 24 gennaio 1979, n. 18)</a:t>
            </a:r>
            <a:endParaRPr lang="it-IT" dirty="0"/>
          </a:p>
        </p:txBody>
      </p:sp>
      <p:sp>
        <p:nvSpPr>
          <p:cNvPr id="3" name="Segnaposto contenuto 2"/>
          <p:cNvSpPr>
            <a:spLocks noGrp="1"/>
          </p:cNvSpPr>
          <p:nvPr>
            <p:ph sz="quarter" idx="1"/>
          </p:nvPr>
        </p:nvSpPr>
        <p:spPr>
          <a:xfrm>
            <a:off x="251520" y="1196752"/>
            <a:ext cx="8064896" cy="5277200"/>
          </a:xfrm>
        </p:spPr>
        <p:txBody>
          <a:bodyPr>
            <a:normAutofit fontScale="92500"/>
          </a:bodyPr>
          <a:lstStyle/>
          <a:p>
            <a:pPr algn="just">
              <a:spcBef>
                <a:spcPts val="0"/>
              </a:spcBef>
              <a:spcAft>
                <a:spcPts val="1200"/>
              </a:spcAft>
            </a:pPr>
            <a:r>
              <a:rPr lang="it-IT" dirty="0" smtClean="0"/>
              <a:t>I comizi elettorali sono convocati con decreto del Presidente della Repubblica, su deliberazione del Consiglio dei Ministri.</a:t>
            </a:r>
          </a:p>
          <a:p>
            <a:pPr algn="just">
              <a:spcBef>
                <a:spcPts val="0"/>
              </a:spcBef>
              <a:spcAft>
                <a:spcPts val="1200"/>
              </a:spcAft>
            </a:pPr>
            <a:r>
              <a:rPr lang="it-IT" dirty="0" smtClean="0"/>
              <a:t>Il decreto di convocazione dei comizi è pubblicato nella Gazzetta Ufficiale non oltre il </a:t>
            </a:r>
            <a:r>
              <a:rPr lang="it-IT" b="1" dirty="0" smtClean="0"/>
              <a:t>cinquantesimo giorno antecedente quello della votazione ( 5 aprile 2014).</a:t>
            </a:r>
          </a:p>
          <a:p>
            <a:pPr algn="just">
              <a:spcBef>
                <a:spcPts val="0"/>
              </a:spcBef>
              <a:spcAft>
                <a:spcPts val="1200"/>
              </a:spcAft>
            </a:pPr>
            <a:r>
              <a:rPr lang="it-IT" dirty="0" smtClean="0"/>
              <a:t>La data e l’orario per la votazione degli elettori italiani residenti nei Paesi membri della Comunità europea, possibilmente coincidere con quelli fissati nel territorio nazionale, sono determinati, per ciascun Paese, con decreto del Ministro dell’interno, previe intese assunte dal Ministero degli affari esteri con i Governi dei Paesi stessi.</a:t>
            </a:r>
            <a:endParaRPr lang="it-IT" dirty="0"/>
          </a:p>
        </p:txBody>
      </p:sp>
      <p:sp>
        <p:nvSpPr>
          <p:cNvPr id="4" name="Segnaposto numero diapositiva 3"/>
          <p:cNvSpPr>
            <a:spLocks noGrp="1"/>
          </p:cNvSpPr>
          <p:nvPr>
            <p:ph type="sldNum" sz="quarter" idx="15"/>
          </p:nvPr>
        </p:nvSpPr>
        <p:spPr/>
        <p:txBody>
          <a:bodyPr/>
          <a:lstStyle/>
          <a:p>
            <a:fld id="{4D7ECDE7-5B88-456E-954D-E8611C472F3F}" type="slidenum">
              <a:rPr lang="it-IT" smtClean="0"/>
              <a:pPr/>
              <a:t>11</a:t>
            </a:fld>
            <a:endParaRPr lang="it-IT"/>
          </a:p>
        </p:txBody>
      </p:sp>
      <p:sp>
        <p:nvSpPr>
          <p:cNvPr id="5" name="Segnaposto piè di pagina 4"/>
          <p:cNvSpPr>
            <a:spLocks noGrp="1"/>
          </p:cNvSpPr>
          <p:nvPr>
            <p:ph type="ftr" sz="quarter" idx="16"/>
          </p:nvPr>
        </p:nvSpPr>
        <p:spPr/>
        <p:txBody>
          <a:bodyPr/>
          <a:lstStyle/>
          <a:p>
            <a:r>
              <a:rPr lang="it-IT" smtClean="0"/>
              <a:t>2013-2014</a:t>
            </a:r>
            <a:endParaRPr lang="it-IT"/>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670992" y="-531440"/>
            <a:ext cx="8229600" cy="1143000"/>
          </a:xfrm>
        </p:spPr>
        <p:txBody>
          <a:bodyPr>
            <a:normAutofit/>
          </a:bodyPr>
          <a:lstStyle/>
          <a:p>
            <a:r>
              <a:rPr lang="it-IT" sz="4000" b="1" dirty="0" smtClean="0"/>
              <a:t>I gruppi politici</a:t>
            </a:r>
            <a:endParaRPr lang="it-IT" sz="4000" b="1" dirty="0"/>
          </a:p>
        </p:txBody>
      </p:sp>
      <p:sp>
        <p:nvSpPr>
          <p:cNvPr id="3" name="Segnaposto contenuto 2"/>
          <p:cNvSpPr>
            <a:spLocks noGrp="1"/>
          </p:cNvSpPr>
          <p:nvPr>
            <p:ph sz="quarter" idx="1"/>
          </p:nvPr>
        </p:nvSpPr>
        <p:spPr>
          <a:xfrm>
            <a:off x="1475656" y="571480"/>
            <a:ext cx="7020272" cy="6000792"/>
          </a:xfrm>
        </p:spPr>
        <p:txBody>
          <a:bodyPr>
            <a:noAutofit/>
          </a:bodyPr>
          <a:lstStyle/>
          <a:p>
            <a:pPr lvl="0" fontAlgn="base">
              <a:buNone/>
              <a:defRPr/>
            </a:pPr>
            <a:r>
              <a:rPr lang="it-IT" sz="2000" b="1" dirty="0"/>
              <a:t>Partito popolare europeo</a:t>
            </a:r>
          </a:p>
          <a:p>
            <a:pPr fontAlgn="base">
              <a:buNone/>
              <a:defRPr/>
            </a:pPr>
            <a:endParaRPr lang="it-IT" sz="2000" b="1" dirty="0" smtClean="0"/>
          </a:p>
          <a:p>
            <a:pPr fontAlgn="base">
              <a:buNone/>
              <a:defRPr/>
            </a:pPr>
            <a:r>
              <a:rPr lang="it-IT" sz="2000" b="1" dirty="0" smtClean="0"/>
              <a:t>Party </a:t>
            </a:r>
            <a:r>
              <a:rPr lang="it-IT" sz="2000" b="1" dirty="0" err="1"/>
              <a:t>of</a:t>
            </a:r>
            <a:r>
              <a:rPr lang="it-IT" sz="2000" b="1" dirty="0"/>
              <a:t> </a:t>
            </a:r>
            <a:r>
              <a:rPr lang="it-IT" sz="2000" b="1" dirty="0" err="1"/>
              <a:t>European</a:t>
            </a:r>
            <a:r>
              <a:rPr lang="it-IT" sz="2000" b="1" dirty="0"/>
              <a:t> </a:t>
            </a:r>
            <a:r>
              <a:rPr lang="it-IT" sz="2000" b="1" dirty="0" err="1" smtClean="0"/>
              <a:t>Socialists</a:t>
            </a:r>
            <a:endParaRPr lang="it-IT" sz="2000" b="1" dirty="0" smtClean="0"/>
          </a:p>
          <a:p>
            <a:pPr fontAlgn="base">
              <a:buNone/>
              <a:defRPr/>
            </a:pPr>
            <a:endParaRPr lang="it-IT" sz="1050" b="1" dirty="0"/>
          </a:p>
          <a:p>
            <a:pPr fontAlgn="base">
              <a:buNone/>
              <a:defRPr/>
            </a:pPr>
            <a:endParaRPr lang="it-IT" sz="2000" b="1" dirty="0" smtClean="0"/>
          </a:p>
          <a:p>
            <a:pPr fontAlgn="base">
              <a:buNone/>
              <a:defRPr/>
            </a:pPr>
            <a:r>
              <a:rPr lang="it-IT" sz="2000" b="1" dirty="0" smtClean="0"/>
              <a:t>Alleanza </a:t>
            </a:r>
            <a:r>
              <a:rPr lang="it-IT" sz="2000" b="1" dirty="0"/>
              <a:t>dei Democratici e dei Liberali per </a:t>
            </a:r>
            <a:r>
              <a:rPr lang="it-IT" sz="2000" b="1" dirty="0" smtClean="0"/>
              <a:t>l'Europa</a:t>
            </a:r>
          </a:p>
          <a:p>
            <a:pPr fontAlgn="base">
              <a:buNone/>
              <a:defRPr/>
            </a:pPr>
            <a:endParaRPr lang="it-IT" sz="2000" b="1" dirty="0" smtClean="0"/>
          </a:p>
          <a:p>
            <a:pPr fontAlgn="base">
              <a:buNone/>
              <a:defRPr/>
            </a:pPr>
            <a:r>
              <a:rPr lang="it-IT" sz="2000" b="1" dirty="0" smtClean="0"/>
              <a:t>Verdi</a:t>
            </a:r>
          </a:p>
          <a:p>
            <a:pPr fontAlgn="base">
              <a:buNone/>
              <a:defRPr/>
            </a:pPr>
            <a:endParaRPr lang="it-IT" sz="2000" b="1" dirty="0" smtClean="0"/>
          </a:p>
          <a:p>
            <a:pPr fontAlgn="base">
              <a:buNone/>
              <a:defRPr/>
            </a:pPr>
            <a:r>
              <a:rPr lang="en-US" sz="2000" b="1" dirty="0" smtClean="0"/>
              <a:t>Alliance </a:t>
            </a:r>
            <a:r>
              <a:rPr lang="en-US" sz="2000" b="1" dirty="0"/>
              <a:t>of European Conservatives and Reformists</a:t>
            </a:r>
          </a:p>
          <a:p>
            <a:pPr fontAlgn="base">
              <a:buNone/>
              <a:defRPr/>
            </a:pPr>
            <a:endParaRPr lang="it-IT" sz="2000" b="1" dirty="0" smtClean="0"/>
          </a:p>
          <a:p>
            <a:pPr fontAlgn="base">
              <a:buNone/>
              <a:defRPr/>
            </a:pPr>
            <a:r>
              <a:rPr lang="it-IT" sz="2000" b="1" dirty="0"/>
              <a:t>Partito della Sinistra europea</a:t>
            </a:r>
          </a:p>
          <a:p>
            <a:pPr fontAlgn="base">
              <a:buNone/>
              <a:defRPr/>
            </a:pPr>
            <a:endParaRPr lang="it-IT" sz="2000" b="1" dirty="0"/>
          </a:p>
          <a:p>
            <a:pPr fontAlgn="base">
              <a:buNone/>
              <a:defRPr/>
            </a:pPr>
            <a:r>
              <a:rPr lang="it-IT" sz="2000" b="1" dirty="0" smtClean="0"/>
              <a:t>Movimento </a:t>
            </a:r>
            <a:r>
              <a:rPr lang="it-IT" sz="2000" b="1" dirty="0"/>
              <a:t>per un'Europa della libertà e della democrazia</a:t>
            </a:r>
          </a:p>
          <a:p>
            <a:pPr lvl="0" fontAlgn="base">
              <a:buNone/>
              <a:defRPr/>
            </a:pPr>
            <a:endParaRPr lang="it-IT" sz="2000" b="1" dirty="0" smtClean="0"/>
          </a:p>
        </p:txBody>
      </p:sp>
      <p:sp>
        <p:nvSpPr>
          <p:cNvPr id="5" name="Sottotitolo 2"/>
          <p:cNvSpPr txBox="1">
            <a:spLocks/>
          </p:cNvSpPr>
          <p:nvPr/>
        </p:nvSpPr>
        <p:spPr>
          <a:xfrm>
            <a:off x="251520" y="2105472"/>
            <a:ext cx="4968552" cy="4752528"/>
          </a:xfrm>
          <a:prstGeom prst="rect">
            <a:avLst/>
          </a:prstGeom>
        </p:spPr>
        <p:txBody>
          <a:bodyPr vert="horz" lIns="91440" tIns="45720" rIns="91440" bIns="45720" rtlCol="0">
            <a:normAutofit/>
          </a:bodyPr>
          <a:lstStyle/>
          <a:p>
            <a:pPr marL="342900" marR="0" lvl="0" indent="-342900" algn="l" defTabSz="914400" rtl="0" eaLnBrk="1" fontAlgn="base" latinLnBrk="0" hangingPunct="1">
              <a:lnSpc>
                <a:spcPct val="100000"/>
              </a:lnSpc>
              <a:spcBef>
                <a:spcPct val="20000"/>
              </a:spcBef>
              <a:spcAft>
                <a:spcPts val="0"/>
              </a:spcAft>
              <a:buClrTx/>
              <a:buSzTx/>
              <a:buFont typeface="Arial" pitchFamily="34" charset="0"/>
              <a:buChar char="•"/>
              <a:tabLst/>
              <a:defRPr/>
            </a:pPr>
            <a:endParaRPr kumimoji="0" lang="it-IT" sz="32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4099" name="Picture 3" descr="C:\Documents and Settings\utente\Documenti\MICHELA RISVEGLIA\slides parlamento europeo\EEP.png"/>
          <p:cNvPicPr>
            <a:picLocks noChangeAspect="1" noChangeArrowheads="1"/>
          </p:cNvPicPr>
          <p:nvPr/>
        </p:nvPicPr>
        <p:blipFill>
          <a:blip r:embed="rId2" cstate="print"/>
          <a:srcRect/>
          <a:stretch>
            <a:fillRect/>
          </a:stretch>
        </p:blipFill>
        <p:spPr bwMode="auto">
          <a:xfrm>
            <a:off x="381422" y="153144"/>
            <a:ext cx="899592" cy="899592"/>
          </a:xfrm>
          <a:prstGeom prst="rect">
            <a:avLst/>
          </a:prstGeom>
          <a:noFill/>
        </p:spPr>
      </p:pic>
      <p:pic>
        <p:nvPicPr>
          <p:cNvPr id="4100" name="Picture 4" descr="C:\Documents and Settings\utente\Documenti\MICHELA RISVEGLIA\slides parlamento europeo\PES.png"/>
          <p:cNvPicPr>
            <a:picLocks noChangeAspect="1" noChangeArrowheads="1"/>
          </p:cNvPicPr>
          <p:nvPr/>
        </p:nvPicPr>
        <p:blipFill>
          <a:blip r:embed="rId3" cstate="print"/>
          <a:srcRect/>
          <a:stretch>
            <a:fillRect/>
          </a:stretch>
        </p:blipFill>
        <p:spPr bwMode="auto">
          <a:xfrm>
            <a:off x="344910" y="1196752"/>
            <a:ext cx="925885" cy="1160917"/>
          </a:xfrm>
          <a:prstGeom prst="rect">
            <a:avLst/>
          </a:prstGeom>
          <a:noFill/>
        </p:spPr>
      </p:pic>
      <p:pic>
        <p:nvPicPr>
          <p:cNvPr id="4101" name="Picture 5" descr="C:\Documents and Settings\utente\Documenti\MICHELA RISVEGLIA\slides parlamento europeo\LDP.jpg"/>
          <p:cNvPicPr>
            <a:picLocks noChangeAspect="1" noChangeArrowheads="1"/>
          </p:cNvPicPr>
          <p:nvPr/>
        </p:nvPicPr>
        <p:blipFill>
          <a:blip r:embed="rId4" cstate="print"/>
          <a:srcRect/>
          <a:stretch>
            <a:fillRect/>
          </a:stretch>
        </p:blipFill>
        <p:spPr bwMode="auto">
          <a:xfrm>
            <a:off x="309414" y="2395081"/>
            <a:ext cx="1187624" cy="529863"/>
          </a:xfrm>
          <a:prstGeom prst="rect">
            <a:avLst/>
          </a:prstGeom>
          <a:noFill/>
        </p:spPr>
      </p:pic>
      <p:pic>
        <p:nvPicPr>
          <p:cNvPr id="4102" name="Picture 6" descr="C:\Documents and Settings\utente\Documenti\MICHELA RISVEGLIA\slides parlamento europeo\GREEN.jpg"/>
          <p:cNvPicPr>
            <a:picLocks noChangeAspect="1" noChangeArrowheads="1"/>
          </p:cNvPicPr>
          <p:nvPr/>
        </p:nvPicPr>
        <p:blipFill>
          <a:blip r:embed="rId5" cstate="print"/>
          <a:srcRect/>
          <a:stretch>
            <a:fillRect/>
          </a:stretch>
        </p:blipFill>
        <p:spPr bwMode="auto">
          <a:xfrm>
            <a:off x="309414" y="3140968"/>
            <a:ext cx="1116956" cy="996668"/>
          </a:xfrm>
          <a:prstGeom prst="rect">
            <a:avLst/>
          </a:prstGeom>
          <a:noFill/>
        </p:spPr>
      </p:pic>
      <p:pic>
        <p:nvPicPr>
          <p:cNvPr id="4103" name="Picture 7" descr="C:\Documents and Settings\utente\Documenti\MICHELA RISVEGLIA\slides parlamento europeo\aecr_en.jpg"/>
          <p:cNvPicPr>
            <a:picLocks noChangeAspect="1" noChangeArrowheads="1"/>
          </p:cNvPicPr>
          <p:nvPr/>
        </p:nvPicPr>
        <p:blipFill>
          <a:blip r:embed="rId6" cstate="print"/>
          <a:srcRect/>
          <a:stretch>
            <a:fillRect/>
          </a:stretch>
        </p:blipFill>
        <p:spPr bwMode="auto">
          <a:xfrm>
            <a:off x="401042" y="4365104"/>
            <a:ext cx="879972" cy="915646"/>
          </a:xfrm>
          <a:prstGeom prst="rect">
            <a:avLst/>
          </a:prstGeom>
          <a:noFill/>
        </p:spPr>
      </p:pic>
      <p:pic>
        <p:nvPicPr>
          <p:cNvPr id="4104" name="Picture 8" descr="C:\Documents and Settings\utente\Documenti\MICHELA RISVEGLIA\slides parlamento europeo\european-left_en.png"/>
          <p:cNvPicPr>
            <a:picLocks noChangeAspect="1" noChangeArrowheads="1"/>
          </p:cNvPicPr>
          <p:nvPr/>
        </p:nvPicPr>
        <p:blipFill>
          <a:blip r:embed="rId7" cstate="print"/>
          <a:srcRect/>
          <a:stretch>
            <a:fillRect/>
          </a:stretch>
        </p:blipFill>
        <p:spPr bwMode="auto">
          <a:xfrm>
            <a:off x="416918" y="5445224"/>
            <a:ext cx="984623" cy="779042"/>
          </a:xfrm>
          <a:prstGeom prst="rect">
            <a:avLst/>
          </a:prstGeom>
          <a:noFill/>
        </p:spPr>
      </p:pic>
      <p:pic>
        <p:nvPicPr>
          <p:cNvPr id="4105" name="Picture 9" descr="C:\Documents and Settings\utente\Documenti\MICHELA RISVEGLIA\slides parlamento europeo\meldeuropa_en.png"/>
          <p:cNvPicPr>
            <a:picLocks noChangeAspect="1" noChangeArrowheads="1"/>
          </p:cNvPicPr>
          <p:nvPr/>
        </p:nvPicPr>
        <p:blipFill>
          <a:blip r:embed="rId8" cstate="print"/>
          <a:srcRect/>
          <a:stretch>
            <a:fillRect/>
          </a:stretch>
        </p:blipFill>
        <p:spPr bwMode="auto">
          <a:xfrm>
            <a:off x="309414" y="6446093"/>
            <a:ext cx="1238250" cy="295275"/>
          </a:xfrm>
          <a:prstGeom prst="rect">
            <a:avLst/>
          </a:prstGeom>
          <a:noFill/>
        </p:spPr>
      </p:pic>
      <p:sp>
        <p:nvSpPr>
          <p:cNvPr id="13" name="Segnaposto numero diapositiva 12"/>
          <p:cNvSpPr>
            <a:spLocks noGrp="1"/>
          </p:cNvSpPr>
          <p:nvPr>
            <p:ph type="sldNum" sz="quarter" idx="15"/>
          </p:nvPr>
        </p:nvSpPr>
        <p:spPr/>
        <p:txBody>
          <a:bodyPr/>
          <a:lstStyle/>
          <a:p>
            <a:endParaRPr lang="it-IT" dirty="0"/>
          </a:p>
        </p:txBody>
      </p:sp>
      <p:sp>
        <p:nvSpPr>
          <p:cNvPr id="14" name="Segnaposto piè di pagina 13"/>
          <p:cNvSpPr>
            <a:spLocks noGrp="1"/>
          </p:cNvSpPr>
          <p:nvPr>
            <p:ph type="ftr" sz="quarter" idx="16"/>
          </p:nvPr>
        </p:nvSpPr>
        <p:spPr>
          <a:xfrm rot="5400000">
            <a:off x="8298216" y="3703312"/>
            <a:ext cx="3200400" cy="365760"/>
          </a:xfrm>
        </p:spPr>
        <p:txBody>
          <a:bodyPr/>
          <a:lstStyle/>
          <a:p>
            <a:r>
              <a:rPr lang="it-IT" smtClean="0"/>
              <a:t>2013-2014</a:t>
            </a:r>
            <a:endParaRPr lang="it-IT"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162272"/>
            <a:ext cx="7467600" cy="1143000"/>
          </a:xfrm>
        </p:spPr>
        <p:txBody>
          <a:bodyPr/>
          <a:lstStyle/>
          <a:p>
            <a:r>
              <a:rPr lang="it-IT" dirty="0" smtClean="0"/>
              <a:t>GRUPPI POLITICI E CANDIDATI ALLA PRESIDENZA</a:t>
            </a:r>
            <a:endParaRPr lang="it-IT" dirty="0"/>
          </a:p>
        </p:txBody>
      </p:sp>
      <p:sp>
        <p:nvSpPr>
          <p:cNvPr id="3" name="Segnaposto contenuto 2"/>
          <p:cNvSpPr>
            <a:spLocks noGrp="1"/>
          </p:cNvSpPr>
          <p:nvPr>
            <p:ph sz="quarter" idx="1"/>
          </p:nvPr>
        </p:nvSpPr>
        <p:spPr>
          <a:xfrm>
            <a:off x="5004048" y="1196752"/>
            <a:ext cx="3352800" cy="576064"/>
          </a:xfrm>
        </p:spPr>
        <p:txBody>
          <a:bodyPr>
            <a:normAutofit fontScale="47500" lnSpcReduction="20000"/>
          </a:bodyPr>
          <a:lstStyle/>
          <a:p>
            <a:pPr>
              <a:buNone/>
            </a:pPr>
            <a:r>
              <a:rPr lang="it-IT" sz="4600" b="1" dirty="0" smtClean="0"/>
              <a:t>Jean Claude Junker</a:t>
            </a:r>
          </a:p>
          <a:p>
            <a:pPr>
              <a:buNone/>
            </a:pPr>
            <a:r>
              <a:rPr lang="it-IT" b="1" dirty="0" smtClean="0"/>
              <a:t>(Lussemburghese)</a:t>
            </a:r>
          </a:p>
          <a:p>
            <a:pPr>
              <a:buNone/>
            </a:pPr>
            <a:endParaRPr lang="it-IT" dirty="0"/>
          </a:p>
        </p:txBody>
      </p:sp>
      <p:sp>
        <p:nvSpPr>
          <p:cNvPr id="4" name="Segnaposto numero diapositiva 3"/>
          <p:cNvSpPr>
            <a:spLocks noGrp="1"/>
          </p:cNvSpPr>
          <p:nvPr>
            <p:ph type="sldNum" sz="quarter" idx="15"/>
          </p:nvPr>
        </p:nvSpPr>
        <p:spPr/>
        <p:txBody>
          <a:bodyPr/>
          <a:lstStyle/>
          <a:p>
            <a:fld id="{4D7ECDE7-5B88-456E-954D-E8611C472F3F}" type="slidenum">
              <a:rPr lang="it-IT" smtClean="0"/>
              <a:pPr/>
              <a:t>13</a:t>
            </a:fld>
            <a:endParaRPr lang="it-IT"/>
          </a:p>
        </p:txBody>
      </p:sp>
      <p:sp>
        <p:nvSpPr>
          <p:cNvPr id="9" name="Segnaposto contenuto 2"/>
          <p:cNvSpPr txBox="1">
            <a:spLocks/>
          </p:cNvSpPr>
          <p:nvPr/>
        </p:nvSpPr>
        <p:spPr>
          <a:xfrm>
            <a:off x="5004048" y="1988840"/>
            <a:ext cx="3352800" cy="576064"/>
          </a:xfrm>
          <a:prstGeom prst="rect">
            <a:avLst/>
          </a:prstGeom>
        </p:spPr>
        <p:txBody>
          <a:bodyPr vert="horz">
            <a:normAutofit fontScale="47500" lnSpcReduction="20000"/>
          </a:bodyPr>
          <a:lstStyle/>
          <a:p>
            <a:pPr marL="274320" lvl="0" indent="-274320">
              <a:spcBef>
                <a:spcPts val="600"/>
              </a:spcBef>
              <a:buClr>
                <a:schemeClr val="accent1"/>
              </a:buClr>
              <a:buSzPct val="70000"/>
            </a:pPr>
            <a:r>
              <a:rPr lang="it-IT" sz="4000" b="1" dirty="0" smtClean="0"/>
              <a:t>Martin Schulz</a:t>
            </a:r>
          </a:p>
          <a:p>
            <a:pPr marL="274320" lvl="0" indent="-274320">
              <a:spcBef>
                <a:spcPts val="600"/>
              </a:spcBef>
              <a:buClr>
                <a:schemeClr val="accent1"/>
              </a:buClr>
              <a:buSzPct val="70000"/>
            </a:pPr>
            <a:r>
              <a:rPr lang="it-IT" sz="2400" b="1" dirty="0" smtClean="0"/>
              <a:t>(Tedesco) </a:t>
            </a:r>
            <a:endParaRPr kumimoji="0" lang="it-IT"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10" name="CasellaDiTesto 9"/>
          <p:cNvSpPr txBox="1"/>
          <p:nvPr/>
        </p:nvSpPr>
        <p:spPr>
          <a:xfrm>
            <a:off x="964817" y="1124744"/>
            <a:ext cx="942887" cy="523220"/>
          </a:xfrm>
          <a:prstGeom prst="rect">
            <a:avLst/>
          </a:prstGeom>
          <a:noFill/>
        </p:spPr>
        <p:txBody>
          <a:bodyPr wrap="none" rtlCol="0">
            <a:spAutoFit/>
          </a:bodyPr>
          <a:lstStyle/>
          <a:p>
            <a:r>
              <a:rPr lang="it-IT" sz="2800" b="1" dirty="0" smtClean="0"/>
              <a:t>Ppe</a:t>
            </a:r>
            <a:r>
              <a:rPr lang="it-IT" sz="2800" dirty="0" smtClean="0"/>
              <a:t> </a:t>
            </a:r>
            <a:endParaRPr lang="it-IT" sz="2800" dirty="0"/>
          </a:p>
        </p:txBody>
      </p:sp>
      <p:sp>
        <p:nvSpPr>
          <p:cNvPr id="11" name="CasellaDiTesto 10"/>
          <p:cNvSpPr txBox="1"/>
          <p:nvPr/>
        </p:nvSpPr>
        <p:spPr>
          <a:xfrm>
            <a:off x="971600" y="1844824"/>
            <a:ext cx="824265" cy="523220"/>
          </a:xfrm>
          <a:prstGeom prst="rect">
            <a:avLst/>
          </a:prstGeom>
          <a:noFill/>
        </p:spPr>
        <p:txBody>
          <a:bodyPr wrap="none" rtlCol="0">
            <a:spAutoFit/>
          </a:bodyPr>
          <a:lstStyle/>
          <a:p>
            <a:r>
              <a:rPr lang="it-IT" sz="2800" b="1" dirty="0" err="1" smtClean="0"/>
              <a:t>Pse</a:t>
            </a:r>
            <a:endParaRPr lang="it-IT" sz="2800" b="1" dirty="0"/>
          </a:p>
        </p:txBody>
      </p:sp>
      <p:sp>
        <p:nvSpPr>
          <p:cNvPr id="13" name="CasellaDiTesto 12"/>
          <p:cNvSpPr txBox="1"/>
          <p:nvPr/>
        </p:nvSpPr>
        <p:spPr>
          <a:xfrm>
            <a:off x="971600" y="2636912"/>
            <a:ext cx="2262158" cy="892552"/>
          </a:xfrm>
          <a:prstGeom prst="rect">
            <a:avLst/>
          </a:prstGeom>
          <a:noFill/>
        </p:spPr>
        <p:txBody>
          <a:bodyPr wrap="none" rtlCol="0">
            <a:spAutoFit/>
          </a:bodyPr>
          <a:lstStyle/>
          <a:p>
            <a:r>
              <a:rPr lang="it-IT" sz="2800" b="1" dirty="0" err="1" smtClean="0"/>
              <a:t>Gue</a:t>
            </a:r>
            <a:endParaRPr lang="it-IT" sz="2800" b="1" dirty="0" smtClean="0"/>
          </a:p>
          <a:p>
            <a:r>
              <a:rPr lang="it-IT" sz="1200" dirty="0" smtClean="0"/>
              <a:t>Sinistra Unitaria Europea,</a:t>
            </a:r>
          </a:p>
          <a:p>
            <a:r>
              <a:rPr lang="it-IT" sz="1200" dirty="0" smtClean="0"/>
              <a:t>Sinistra Verde Nordica)</a:t>
            </a:r>
            <a:endParaRPr lang="it-IT" sz="1200" b="1" dirty="0"/>
          </a:p>
        </p:txBody>
      </p:sp>
      <p:sp>
        <p:nvSpPr>
          <p:cNvPr id="14" name="Segnaposto contenuto 2"/>
          <p:cNvSpPr txBox="1">
            <a:spLocks/>
          </p:cNvSpPr>
          <p:nvPr/>
        </p:nvSpPr>
        <p:spPr>
          <a:xfrm>
            <a:off x="5004048" y="2636912"/>
            <a:ext cx="3352800" cy="576064"/>
          </a:xfrm>
          <a:prstGeom prst="rect">
            <a:avLst/>
          </a:prstGeom>
        </p:spPr>
        <p:txBody>
          <a:bodyPr vert="horz">
            <a:normAutofit fontScale="55000" lnSpcReduction="20000"/>
          </a:bodyPr>
          <a:lstStyle/>
          <a:p>
            <a:pPr marL="274320" indent="-274320">
              <a:spcBef>
                <a:spcPts val="600"/>
              </a:spcBef>
              <a:buClr>
                <a:schemeClr val="accent1"/>
              </a:buClr>
              <a:buSzPct val="70000"/>
            </a:pPr>
            <a:r>
              <a:rPr lang="it-IT" sz="3500" b="1" dirty="0" smtClean="0"/>
              <a:t>Alexis </a:t>
            </a:r>
            <a:r>
              <a:rPr lang="it-IT" sz="3500" b="1" dirty="0" err="1" smtClean="0"/>
              <a:t>Tsipras</a:t>
            </a:r>
            <a:endParaRPr lang="it-IT" sz="3500" b="1" dirty="0" smtClean="0"/>
          </a:p>
          <a:p>
            <a:pPr marL="274320" indent="-274320">
              <a:spcBef>
                <a:spcPts val="600"/>
              </a:spcBef>
              <a:buClr>
                <a:schemeClr val="accent1"/>
              </a:buClr>
              <a:buSzPct val="70000"/>
            </a:pPr>
            <a:r>
              <a:rPr lang="it-IT" sz="2400" b="1" dirty="0" smtClean="0"/>
              <a:t>(Greco) </a:t>
            </a:r>
            <a:endParaRPr kumimoji="0" lang="it-IT"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16" name="CasellaDiTesto 15"/>
          <p:cNvSpPr txBox="1"/>
          <p:nvPr/>
        </p:nvSpPr>
        <p:spPr>
          <a:xfrm>
            <a:off x="971600" y="3501008"/>
            <a:ext cx="1062535" cy="523220"/>
          </a:xfrm>
          <a:prstGeom prst="rect">
            <a:avLst/>
          </a:prstGeom>
          <a:noFill/>
        </p:spPr>
        <p:txBody>
          <a:bodyPr wrap="none" rtlCol="0">
            <a:spAutoFit/>
          </a:bodyPr>
          <a:lstStyle/>
          <a:p>
            <a:r>
              <a:rPr lang="it-IT" sz="2800" b="1" dirty="0" smtClean="0"/>
              <a:t>Verdi</a:t>
            </a:r>
            <a:endParaRPr lang="it-IT" sz="2800" b="1" dirty="0"/>
          </a:p>
        </p:txBody>
      </p:sp>
      <p:sp>
        <p:nvSpPr>
          <p:cNvPr id="17" name="Segnaposto contenuto 2"/>
          <p:cNvSpPr txBox="1">
            <a:spLocks/>
          </p:cNvSpPr>
          <p:nvPr/>
        </p:nvSpPr>
        <p:spPr>
          <a:xfrm>
            <a:off x="5004048" y="3284984"/>
            <a:ext cx="3352800" cy="1215586"/>
          </a:xfrm>
          <a:prstGeom prst="rect">
            <a:avLst/>
          </a:prstGeom>
        </p:spPr>
        <p:txBody>
          <a:bodyPr vert="horz">
            <a:normAutofit fontScale="55000" lnSpcReduction="20000"/>
          </a:bodyPr>
          <a:lstStyle/>
          <a:p>
            <a:pPr marL="274320" indent="-274320">
              <a:spcBef>
                <a:spcPts val="600"/>
              </a:spcBef>
              <a:buClr>
                <a:schemeClr val="accent1"/>
              </a:buClr>
              <a:buSzPct val="70000"/>
            </a:pPr>
            <a:endParaRPr lang="it-IT" sz="2400" b="1" dirty="0" smtClean="0"/>
          </a:p>
          <a:p>
            <a:pPr marL="274320" indent="-274320">
              <a:spcBef>
                <a:spcPts val="600"/>
              </a:spcBef>
              <a:buClr>
                <a:schemeClr val="accent1"/>
              </a:buClr>
              <a:buSzPct val="70000"/>
            </a:pPr>
            <a:r>
              <a:rPr lang="it-IT" sz="4000" b="1" dirty="0" smtClean="0"/>
              <a:t>José </a:t>
            </a:r>
            <a:r>
              <a:rPr lang="it-IT" sz="4000" b="1" dirty="0" err="1" smtClean="0"/>
              <a:t>Bové</a:t>
            </a:r>
            <a:r>
              <a:rPr lang="it-IT" sz="4000" b="1" dirty="0" smtClean="0"/>
              <a:t> </a:t>
            </a:r>
            <a:r>
              <a:rPr lang="it-IT" sz="2400" b="1" dirty="0" smtClean="0"/>
              <a:t>(francese)</a:t>
            </a:r>
          </a:p>
          <a:p>
            <a:pPr marL="274320" lvl="0" indent="-274320">
              <a:spcBef>
                <a:spcPts val="600"/>
              </a:spcBef>
              <a:buClr>
                <a:schemeClr val="accent1"/>
              </a:buClr>
              <a:buSzPct val="70000"/>
            </a:pPr>
            <a:r>
              <a:rPr lang="it-IT" sz="4600" b="1" dirty="0" smtClean="0"/>
              <a:t>Ska </a:t>
            </a:r>
            <a:r>
              <a:rPr lang="it-IT" sz="4600" b="1" dirty="0" err="1" smtClean="0"/>
              <a:t>Keller</a:t>
            </a:r>
            <a:r>
              <a:rPr lang="it-IT" sz="4600" b="1" dirty="0" smtClean="0"/>
              <a:t> </a:t>
            </a:r>
            <a:r>
              <a:rPr lang="it-IT" sz="2400" b="1" dirty="0" smtClean="0"/>
              <a:t>(Tedesca) </a:t>
            </a:r>
            <a:endParaRPr lang="it-IT" sz="2400" dirty="0" smtClean="0"/>
          </a:p>
          <a:p>
            <a:pPr marL="274320" indent="-274320">
              <a:spcBef>
                <a:spcPts val="600"/>
              </a:spcBef>
              <a:buClr>
                <a:schemeClr val="accent1"/>
              </a:buClr>
              <a:buSzPct val="70000"/>
            </a:pPr>
            <a:r>
              <a:rPr lang="it-IT" sz="2400" b="1" dirty="0" smtClean="0"/>
              <a:t> </a:t>
            </a:r>
            <a:endParaRPr kumimoji="0" lang="it-IT"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18" name="Rettangolo 17"/>
          <p:cNvSpPr/>
          <p:nvPr/>
        </p:nvSpPr>
        <p:spPr>
          <a:xfrm>
            <a:off x="395536" y="4149080"/>
            <a:ext cx="2880320" cy="584775"/>
          </a:xfrm>
          <a:prstGeom prst="rect">
            <a:avLst/>
          </a:prstGeom>
        </p:spPr>
        <p:txBody>
          <a:bodyPr wrap="square">
            <a:spAutoFit/>
          </a:bodyPr>
          <a:lstStyle/>
          <a:p>
            <a:r>
              <a:rPr lang="it-IT" sz="1600" b="1" dirty="0" smtClean="0">
                <a:solidFill>
                  <a:srgbClr val="FF0000"/>
                </a:solidFill>
              </a:rPr>
              <a:t>Alleanza dei Democratici e dei Liberali per l'Europa</a:t>
            </a:r>
          </a:p>
        </p:txBody>
      </p:sp>
      <p:sp>
        <p:nvSpPr>
          <p:cNvPr id="19" name="Segnaposto contenuto 2"/>
          <p:cNvSpPr txBox="1">
            <a:spLocks/>
          </p:cNvSpPr>
          <p:nvPr/>
        </p:nvSpPr>
        <p:spPr>
          <a:xfrm>
            <a:off x="5004048" y="4365104"/>
            <a:ext cx="3352800" cy="635532"/>
          </a:xfrm>
          <a:prstGeom prst="rect">
            <a:avLst/>
          </a:prstGeom>
        </p:spPr>
        <p:txBody>
          <a:bodyPr vert="horz">
            <a:normAutofit fontScale="55000" lnSpcReduction="20000"/>
          </a:bodyPr>
          <a:lstStyle/>
          <a:p>
            <a:pPr marL="274320" indent="-274320">
              <a:spcBef>
                <a:spcPts val="600"/>
              </a:spcBef>
              <a:buClr>
                <a:schemeClr val="accent1"/>
              </a:buClr>
              <a:buSzPct val="70000"/>
            </a:pPr>
            <a:r>
              <a:rPr lang="it-IT" sz="4600" b="1" dirty="0" err="1" smtClean="0"/>
              <a:t>Guy</a:t>
            </a:r>
            <a:r>
              <a:rPr lang="it-IT" sz="4600" b="1" dirty="0" smtClean="0"/>
              <a:t> </a:t>
            </a:r>
            <a:r>
              <a:rPr lang="it-IT" sz="4600" b="1" dirty="0" err="1" smtClean="0"/>
              <a:t>Verhofstadt</a:t>
            </a:r>
            <a:endParaRPr lang="it-IT" sz="4600" b="1" dirty="0" smtClean="0"/>
          </a:p>
          <a:p>
            <a:pPr marL="274320" indent="-274320">
              <a:spcBef>
                <a:spcPts val="600"/>
              </a:spcBef>
              <a:buClr>
                <a:schemeClr val="accent1"/>
              </a:buClr>
              <a:buSzPct val="70000"/>
            </a:pPr>
            <a:r>
              <a:rPr lang="it-IT" sz="2400" b="1" dirty="0" smtClean="0"/>
              <a:t>(Belga)  </a:t>
            </a:r>
            <a:endParaRPr kumimoji="0" lang="it-IT"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20" name="Rettangolo 19"/>
          <p:cNvSpPr/>
          <p:nvPr/>
        </p:nvSpPr>
        <p:spPr>
          <a:xfrm>
            <a:off x="323528" y="5903694"/>
            <a:ext cx="8100392" cy="261610"/>
          </a:xfrm>
          <a:prstGeom prst="rect">
            <a:avLst/>
          </a:prstGeom>
        </p:spPr>
        <p:txBody>
          <a:bodyPr wrap="square">
            <a:spAutoFit/>
          </a:bodyPr>
          <a:lstStyle/>
          <a:p>
            <a:r>
              <a:rPr lang="it-IT" sz="1100" dirty="0" smtClean="0"/>
              <a:t>http://news.supermoney.eu/politica/2014/03/elezioni-europee-2014-la-lista-dei-candidati-0078953.html</a:t>
            </a:r>
            <a:endParaRPr lang="it-IT" sz="1100" dirty="0"/>
          </a:p>
        </p:txBody>
      </p:sp>
      <p:cxnSp>
        <p:nvCxnSpPr>
          <p:cNvPr id="22" name="Connettore 2 21"/>
          <p:cNvCxnSpPr/>
          <p:nvPr/>
        </p:nvCxnSpPr>
        <p:spPr>
          <a:xfrm>
            <a:off x="2123728" y="1412776"/>
            <a:ext cx="2448272" cy="0"/>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23" name="Connettore 2 22"/>
          <p:cNvCxnSpPr/>
          <p:nvPr/>
        </p:nvCxnSpPr>
        <p:spPr>
          <a:xfrm>
            <a:off x="2276128" y="2132856"/>
            <a:ext cx="2448272" cy="0"/>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24" name="Connettore 2 23"/>
          <p:cNvCxnSpPr/>
          <p:nvPr/>
        </p:nvCxnSpPr>
        <p:spPr>
          <a:xfrm>
            <a:off x="2195736" y="2924944"/>
            <a:ext cx="2448272" cy="0"/>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25" name="Connettore 2 24"/>
          <p:cNvCxnSpPr/>
          <p:nvPr/>
        </p:nvCxnSpPr>
        <p:spPr>
          <a:xfrm>
            <a:off x="2195736" y="3717032"/>
            <a:ext cx="2448272" cy="0"/>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26" name="Connettore 2 25"/>
          <p:cNvCxnSpPr/>
          <p:nvPr/>
        </p:nvCxnSpPr>
        <p:spPr>
          <a:xfrm>
            <a:off x="2699792" y="4509120"/>
            <a:ext cx="1872208" cy="0"/>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
        <p:nvSpPr>
          <p:cNvPr id="29" name="CasellaDiTesto 28"/>
          <p:cNvSpPr txBox="1"/>
          <p:nvPr/>
        </p:nvSpPr>
        <p:spPr>
          <a:xfrm>
            <a:off x="490915" y="5229200"/>
            <a:ext cx="1992853" cy="400110"/>
          </a:xfrm>
          <a:prstGeom prst="rect">
            <a:avLst/>
          </a:prstGeom>
          <a:noFill/>
        </p:spPr>
        <p:txBody>
          <a:bodyPr wrap="none" rtlCol="0">
            <a:spAutoFit/>
          </a:bodyPr>
          <a:lstStyle/>
          <a:p>
            <a:r>
              <a:rPr lang="it-IT" sz="2000" b="1" dirty="0" err="1" smtClean="0"/>
              <a:t>Front</a:t>
            </a:r>
            <a:r>
              <a:rPr lang="it-IT" sz="2000" b="1" dirty="0" smtClean="0"/>
              <a:t> National </a:t>
            </a:r>
            <a:endParaRPr lang="it-IT" sz="2000" b="1" dirty="0"/>
          </a:p>
        </p:txBody>
      </p:sp>
      <p:sp>
        <p:nvSpPr>
          <p:cNvPr id="30" name="Segnaposto contenuto 2"/>
          <p:cNvSpPr txBox="1">
            <a:spLocks/>
          </p:cNvSpPr>
          <p:nvPr/>
        </p:nvSpPr>
        <p:spPr>
          <a:xfrm>
            <a:off x="5004048" y="5085184"/>
            <a:ext cx="3352800" cy="504056"/>
          </a:xfrm>
          <a:prstGeom prst="rect">
            <a:avLst/>
          </a:prstGeom>
        </p:spPr>
        <p:txBody>
          <a:bodyPr vert="horz">
            <a:normAutofit/>
          </a:bodyPr>
          <a:lstStyle/>
          <a:p>
            <a:pPr marL="274320" indent="-274320">
              <a:spcBef>
                <a:spcPts val="600"/>
              </a:spcBef>
              <a:buClr>
                <a:schemeClr val="accent1"/>
              </a:buClr>
              <a:buSzPct val="70000"/>
            </a:pPr>
            <a:r>
              <a:rPr lang="it-IT" sz="2400" b="1" dirty="0" smtClean="0"/>
              <a:t>Nessun candidato</a:t>
            </a:r>
            <a:endParaRPr kumimoji="0" lang="it-IT" sz="2400" b="0" i="0" u="none" strike="noStrike" kern="1200" cap="none" spc="0" normalizeH="0" baseline="0" noProof="0" dirty="0">
              <a:ln>
                <a:noFill/>
              </a:ln>
              <a:solidFill>
                <a:schemeClr val="tx1"/>
              </a:solidFill>
              <a:effectLst/>
              <a:uLnTx/>
              <a:uFillTx/>
              <a:latin typeface="+mn-lt"/>
              <a:ea typeface="+mn-ea"/>
              <a:cs typeface="+mn-cs"/>
            </a:endParaRPr>
          </a:p>
        </p:txBody>
      </p:sp>
      <p:cxnSp>
        <p:nvCxnSpPr>
          <p:cNvPr id="31" name="Connettore 2 30"/>
          <p:cNvCxnSpPr/>
          <p:nvPr/>
        </p:nvCxnSpPr>
        <p:spPr>
          <a:xfrm>
            <a:off x="2627784" y="5373216"/>
            <a:ext cx="1872208" cy="0"/>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
        <p:nvSpPr>
          <p:cNvPr id="32" name="Segnaposto piè di pagina 31"/>
          <p:cNvSpPr>
            <a:spLocks noGrp="1"/>
          </p:cNvSpPr>
          <p:nvPr>
            <p:ph type="ftr" sz="quarter" idx="16"/>
          </p:nvPr>
        </p:nvSpPr>
        <p:spPr/>
        <p:txBody>
          <a:bodyPr/>
          <a:lstStyle/>
          <a:p>
            <a:r>
              <a:rPr lang="it-IT" smtClean="0"/>
              <a:t>2013-2014</a:t>
            </a:r>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1000" fill="hold"/>
                                        <p:tgtEl>
                                          <p:spTgt spid="22"/>
                                        </p:tgtEl>
                                        <p:attrNameLst>
                                          <p:attrName>ppt_x</p:attrName>
                                        </p:attrNameLst>
                                      </p:cBhvr>
                                      <p:tavLst>
                                        <p:tav tm="0">
                                          <p:val>
                                            <p:strVal val="0-#ppt_w/2"/>
                                          </p:val>
                                        </p:tav>
                                        <p:tav tm="100000">
                                          <p:val>
                                            <p:strVal val="#ppt_x"/>
                                          </p:val>
                                        </p:tav>
                                      </p:tavLst>
                                    </p:anim>
                                    <p:anim calcmode="lin" valueType="num">
                                      <p:cBhvr additive="base">
                                        <p:cTn id="8" dur="1000" fill="hold"/>
                                        <p:tgtEl>
                                          <p:spTgt spid="2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1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2"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1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8" dur="1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par>
                          <p:cTn id="19" fill="hold">
                            <p:stCondLst>
                              <p:cond delay="1000"/>
                            </p:stCondLst>
                            <p:childTnLst>
                              <p:par>
                                <p:cTn id="20" presetID="2" presetClass="entr" presetSubtype="8" fill="hold" nodeType="afterEffect">
                                  <p:stCondLst>
                                    <p:cond delay="3000"/>
                                  </p:stCondLst>
                                  <p:childTnLst>
                                    <p:set>
                                      <p:cBhvr>
                                        <p:cTn id="21" dur="1" fill="hold">
                                          <p:stCondLst>
                                            <p:cond delay="0"/>
                                          </p:stCondLst>
                                        </p:cTn>
                                        <p:tgtEl>
                                          <p:spTgt spid="23"/>
                                        </p:tgtEl>
                                        <p:attrNameLst>
                                          <p:attrName>style.visibility</p:attrName>
                                        </p:attrNameLst>
                                      </p:cBhvr>
                                      <p:to>
                                        <p:strVal val="visible"/>
                                      </p:to>
                                    </p:set>
                                    <p:anim calcmode="lin" valueType="num">
                                      <p:cBhvr additive="base">
                                        <p:cTn id="22" dur="1000" fill="hold"/>
                                        <p:tgtEl>
                                          <p:spTgt spid="23"/>
                                        </p:tgtEl>
                                        <p:attrNameLst>
                                          <p:attrName>ppt_x</p:attrName>
                                        </p:attrNameLst>
                                      </p:cBhvr>
                                      <p:tavLst>
                                        <p:tav tm="0">
                                          <p:val>
                                            <p:strVal val="0-#ppt_w/2"/>
                                          </p:val>
                                        </p:tav>
                                        <p:tav tm="100000">
                                          <p:val>
                                            <p:strVal val="#ppt_x"/>
                                          </p:val>
                                        </p:tav>
                                      </p:tavLst>
                                    </p:anim>
                                    <p:anim calcmode="lin" valueType="num">
                                      <p:cBhvr additive="base">
                                        <p:cTn id="23" dur="1000" fill="hold"/>
                                        <p:tgtEl>
                                          <p:spTgt spid="23"/>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300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1000" fill="hold"/>
                                        <p:tgtEl>
                                          <p:spTgt spid="9"/>
                                        </p:tgtEl>
                                        <p:attrNameLst>
                                          <p:attrName>ppt_x</p:attrName>
                                        </p:attrNameLst>
                                      </p:cBhvr>
                                      <p:tavLst>
                                        <p:tav tm="0">
                                          <p:val>
                                            <p:strVal val="0-#ppt_w/2"/>
                                          </p:val>
                                        </p:tav>
                                        <p:tav tm="100000">
                                          <p:val>
                                            <p:strVal val="#ppt_x"/>
                                          </p:val>
                                        </p:tav>
                                      </p:tavLst>
                                    </p:anim>
                                    <p:anim calcmode="lin" valueType="num">
                                      <p:cBhvr additive="base">
                                        <p:cTn id="27" dur="1000" fill="hold"/>
                                        <p:tgtEl>
                                          <p:spTgt spid="9"/>
                                        </p:tgtEl>
                                        <p:attrNameLst>
                                          <p:attrName>ppt_y</p:attrName>
                                        </p:attrNameLst>
                                      </p:cBhvr>
                                      <p:tavLst>
                                        <p:tav tm="0">
                                          <p:val>
                                            <p:strVal val="#ppt_y"/>
                                          </p:val>
                                        </p:tav>
                                        <p:tav tm="100000">
                                          <p:val>
                                            <p:strVal val="#ppt_y"/>
                                          </p:val>
                                        </p:tav>
                                      </p:tavLst>
                                    </p:anim>
                                  </p:childTnLst>
                                </p:cTn>
                              </p:par>
                            </p:childTnLst>
                          </p:cTn>
                        </p:par>
                        <p:par>
                          <p:cTn id="28" fill="hold">
                            <p:stCondLst>
                              <p:cond delay="5000"/>
                            </p:stCondLst>
                            <p:childTnLst>
                              <p:par>
                                <p:cTn id="29" presetID="2" presetClass="entr" presetSubtype="8" fill="hold" nodeType="afterEffect">
                                  <p:stCondLst>
                                    <p:cond delay="3000"/>
                                  </p:stCondLst>
                                  <p:childTnLst>
                                    <p:set>
                                      <p:cBhvr>
                                        <p:cTn id="30" dur="1" fill="hold">
                                          <p:stCondLst>
                                            <p:cond delay="0"/>
                                          </p:stCondLst>
                                        </p:cTn>
                                        <p:tgtEl>
                                          <p:spTgt spid="24"/>
                                        </p:tgtEl>
                                        <p:attrNameLst>
                                          <p:attrName>style.visibility</p:attrName>
                                        </p:attrNameLst>
                                      </p:cBhvr>
                                      <p:to>
                                        <p:strVal val="visible"/>
                                      </p:to>
                                    </p:set>
                                    <p:anim calcmode="lin" valueType="num">
                                      <p:cBhvr additive="base">
                                        <p:cTn id="31" dur="1000" fill="hold"/>
                                        <p:tgtEl>
                                          <p:spTgt spid="24"/>
                                        </p:tgtEl>
                                        <p:attrNameLst>
                                          <p:attrName>ppt_x</p:attrName>
                                        </p:attrNameLst>
                                      </p:cBhvr>
                                      <p:tavLst>
                                        <p:tav tm="0">
                                          <p:val>
                                            <p:strVal val="0-#ppt_w/2"/>
                                          </p:val>
                                        </p:tav>
                                        <p:tav tm="100000">
                                          <p:val>
                                            <p:strVal val="#ppt_x"/>
                                          </p:val>
                                        </p:tav>
                                      </p:tavLst>
                                    </p:anim>
                                    <p:anim calcmode="lin" valueType="num">
                                      <p:cBhvr additive="base">
                                        <p:cTn id="32" dur="1000" fill="hold"/>
                                        <p:tgtEl>
                                          <p:spTgt spid="24"/>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300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1000" fill="hold"/>
                                        <p:tgtEl>
                                          <p:spTgt spid="14"/>
                                        </p:tgtEl>
                                        <p:attrNameLst>
                                          <p:attrName>ppt_x</p:attrName>
                                        </p:attrNameLst>
                                      </p:cBhvr>
                                      <p:tavLst>
                                        <p:tav tm="0">
                                          <p:val>
                                            <p:strVal val="0-#ppt_w/2"/>
                                          </p:val>
                                        </p:tav>
                                        <p:tav tm="100000">
                                          <p:val>
                                            <p:strVal val="#ppt_x"/>
                                          </p:val>
                                        </p:tav>
                                      </p:tavLst>
                                    </p:anim>
                                    <p:anim calcmode="lin" valueType="num">
                                      <p:cBhvr additive="base">
                                        <p:cTn id="36" dur="1000" fill="hold"/>
                                        <p:tgtEl>
                                          <p:spTgt spid="14"/>
                                        </p:tgtEl>
                                        <p:attrNameLst>
                                          <p:attrName>ppt_y</p:attrName>
                                        </p:attrNameLst>
                                      </p:cBhvr>
                                      <p:tavLst>
                                        <p:tav tm="0">
                                          <p:val>
                                            <p:strVal val="#ppt_y"/>
                                          </p:val>
                                        </p:tav>
                                        <p:tav tm="100000">
                                          <p:val>
                                            <p:strVal val="#ppt_y"/>
                                          </p:val>
                                        </p:tav>
                                      </p:tavLst>
                                    </p:anim>
                                  </p:childTnLst>
                                </p:cTn>
                              </p:par>
                            </p:childTnLst>
                          </p:cTn>
                        </p:par>
                        <p:par>
                          <p:cTn id="37" fill="hold">
                            <p:stCondLst>
                              <p:cond delay="9000"/>
                            </p:stCondLst>
                            <p:childTnLst>
                              <p:par>
                                <p:cTn id="38" presetID="2" presetClass="entr" presetSubtype="8" fill="hold" nodeType="afterEffect">
                                  <p:stCondLst>
                                    <p:cond delay="3000"/>
                                  </p:stCondLst>
                                  <p:childTnLst>
                                    <p:set>
                                      <p:cBhvr>
                                        <p:cTn id="39" dur="1" fill="hold">
                                          <p:stCondLst>
                                            <p:cond delay="0"/>
                                          </p:stCondLst>
                                        </p:cTn>
                                        <p:tgtEl>
                                          <p:spTgt spid="25"/>
                                        </p:tgtEl>
                                        <p:attrNameLst>
                                          <p:attrName>style.visibility</p:attrName>
                                        </p:attrNameLst>
                                      </p:cBhvr>
                                      <p:to>
                                        <p:strVal val="visible"/>
                                      </p:to>
                                    </p:set>
                                    <p:anim calcmode="lin" valueType="num">
                                      <p:cBhvr additive="base">
                                        <p:cTn id="40" dur="1000" fill="hold"/>
                                        <p:tgtEl>
                                          <p:spTgt spid="25"/>
                                        </p:tgtEl>
                                        <p:attrNameLst>
                                          <p:attrName>ppt_x</p:attrName>
                                        </p:attrNameLst>
                                      </p:cBhvr>
                                      <p:tavLst>
                                        <p:tav tm="0">
                                          <p:val>
                                            <p:strVal val="0-#ppt_w/2"/>
                                          </p:val>
                                        </p:tav>
                                        <p:tav tm="100000">
                                          <p:val>
                                            <p:strVal val="#ppt_x"/>
                                          </p:val>
                                        </p:tav>
                                      </p:tavLst>
                                    </p:anim>
                                    <p:anim calcmode="lin" valueType="num">
                                      <p:cBhvr additive="base">
                                        <p:cTn id="41" dur="1000" fill="hold"/>
                                        <p:tgtEl>
                                          <p:spTgt spid="25"/>
                                        </p:tgtEl>
                                        <p:attrNameLst>
                                          <p:attrName>ppt_y</p:attrName>
                                        </p:attrNameLst>
                                      </p:cBhvr>
                                      <p:tavLst>
                                        <p:tav tm="0">
                                          <p:val>
                                            <p:strVal val="#ppt_y"/>
                                          </p:val>
                                        </p:tav>
                                        <p:tav tm="100000">
                                          <p:val>
                                            <p:strVal val="#ppt_y"/>
                                          </p:val>
                                        </p:tav>
                                      </p:tavLst>
                                    </p:anim>
                                  </p:childTnLst>
                                </p:cTn>
                              </p:par>
                              <p:par>
                                <p:cTn id="42" presetID="2" presetClass="entr" presetSubtype="8" fill="hold" grpId="0" nodeType="withEffect">
                                  <p:stCondLst>
                                    <p:cond delay="3000"/>
                                  </p:stCondLst>
                                  <p:childTnLst>
                                    <p:set>
                                      <p:cBhvr>
                                        <p:cTn id="43" dur="1" fill="hold">
                                          <p:stCondLst>
                                            <p:cond delay="0"/>
                                          </p:stCondLst>
                                        </p:cTn>
                                        <p:tgtEl>
                                          <p:spTgt spid="17"/>
                                        </p:tgtEl>
                                        <p:attrNameLst>
                                          <p:attrName>style.visibility</p:attrName>
                                        </p:attrNameLst>
                                      </p:cBhvr>
                                      <p:to>
                                        <p:strVal val="visible"/>
                                      </p:to>
                                    </p:set>
                                    <p:anim calcmode="lin" valueType="num">
                                      <p:cBhvr additive="base">
                                        <p:cTn id="44" dur="1000" fill="hold"/>
                                        <p:tgtEl>
                                          <p:spTgt spid="17"/>
                                        </p:tgtEl>
                                        <p:attrNameLst>
                                          <p:attrName>ppt_x</p:attrName>
                                        </p:attrNameLst>
                                      </p:cBhvr>
                                      <p:tavLst>
                                        <p:tav tm="0">
                                          <p:val>
                                            <p:strVal val="0-#ppt_w/2"/>
                                          </p:val>
                                        </p:tav>
                                        <p:tav tm="100000">
                                          <p:val>
                                            <p:strVal val="#ppt_x"/>
                                          </p:val>
                                        </p:tav>
                                      </p:tavLst>
                                    </p:anim>
                                    <p:anim calcmode="lin" valueType="num">
                                      <p:cBhvr additive="base">
                                        <p:cTn id="45" dur="1000" fill="hold"/>
                                        <p:tgtEl>
                                          <p:spTgt spid="17"/>
                                        </p:tgtEl>
                                        <p:attrNameLst>
                                          <p:attrName>ppt_y</p:attrName>
                                        </p:attrNameLst>
                                      </p:cBhvr>
                                      <p:tavLst>
                                        <p:tav tm="0">
                                          <p:val>
                                            <p:strVal val="#ppt_y"/>
                                          </p:val>
                                        </p:tav>
                                        <p:tav tm="100000">
                                          <p:val>
                                            <p:strVal val="#ppt_y"/>
                                          </p:val>
                                        </p:tav>
                                      </p:tavLst>
                                    </p:anim>
                                  </p:childTnLst>
                                </p:cTn>
                              </p:par>
                            </p:childTnLst>
                          </p:cTn>
                        </p:par>
                        <p:par>
                          <p:cTn id="46" fill="hold">
                            <p:stCondLst>
                              <p:cond delay="13000"/>
                            </p:stCondLst>
                            <p:childTnLst>
                              <p:par>
                                <p:cTn id="47" presetID="2" presetClass="entr" presetSubtype="8" fill="hold" nodeType="afterEffect">
                                  <p:stCondLst>
                                    <p:cond delay="300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3000"/>
                                  </p:stCondLst>
                                  <p:childTnLst>
                                    <p:set>
                                      <p:cBhvr>
                                        <p:cTn id="52" dur="1" fill="hold">
                                          <p:stCondLst>
                                            <p:cond delay="0"/>
                                          </p:stCondLst>
                                        </p:cTn>
                                        <p:tgtEl>
                                          <p:spTgt spid="19"/>
                                        </p:tgtEl>
                                        <p:attrNameLst>
                                          <p:attrName>style.visibility</p:attrName>
                                        </p:attrNameLst>
                                      </p:cBhvr>
                                      <p:to>
                                        <p:strVal val="visible"/>
                                      </p:to>
                                    </p:set>
                                    <p:anim calcmode="lin" valueType="num">
                                      <p:cBhvr additive="base">
                                        <p:cTn id="53" dur="1000" fill="hold"/>
                                        <p:tgtEl>
                                          <p:spTgt spid="19"/>
                                        </p:tgtEl>
                                        <p:attrNameLst>
                                          <p:attrName>ppt_x</p:attrName>
                                        </p:attrNameLst>
                                      </p:cBhvr>
                                      <p:tavLst>
                                        <p:tav tm="0">
                                          <p:val>
                                            <p:strVal val="0-#ppt_w/2"/>
                                          </p:val>
                                        </p:tav>
                                        <p:tav tm="100000">
                                          <p:val>
                                            <p:strVal val="#ppt_x"/>
                                          </p:val>
                                        </p:tav>
                                      </p:tavLst>
                                    </p:anim>
                                    <p:anim calcmode="lin" valueType="num">
                                      <p:cBhvr additive="base">
                                        <p:cTn id="54" dur="1000" fill="hold"/>
                                        <p:tgtEl>
                                          <p:spTgt spid="19"/>
                                        </p:tgtEl>
                                        <p:attrNameLst>
                                          <p:attrName>ppt_y</p:attrName>
                                        </p:attrNameLst>
                                      </p:cBhvr>
                                      <p:tavLst>
                                        <p:tav tm="0">
                                          <p:val>
                                            <p:strVal val="#ppt_y"/>
                                          </p:val>
                                        </p:tav>
                                        <p:tav tm="100000">
                                          <p:val>
                                            <p:strVal val="#ppt_y"/>
                                          </p:val>
                                        </p:tav>
                                      </p:tavLst>
                                    </p:anim>
                                  </p:childTnLst>
                                </p:cTn>
                              </p:par>
                            </p:childTnLst>
                          </p:cTn>
                        </p:par>
                        <p:par>
                          <p:cTn id="55" fill="hold">
                            <p:stCondLst>
                              <p:cond delay="17000"/>
                            </p:stCondLst>
                            <p:childTnLst>
                              <p:par>
                                <p:cTn id="56" presetID="2" presetClass="entr" presetSubtype="8" fill="hold" nodeType="afterEffect">
                                  <p:stCondLst>
                                    <p:cond delay="3000"/>
                                  </p:stCondLst>
                                  <p:childTnLst>
                                    <p:set>
                                      <p:cBhvr>
                                        <p:cTn id="57" dur="1" fill="hold">
                                          <p:stCondLst>
                                            <p:cond delay="0"/>
                                          </p:stCondLst>
                                        </p:cTn>
                                        <p:tgtEl>
                                          <p:spTgt spid="31"/>
                                        </p:tgtEl>
                                        <p:attrNameLst>
                                          <p:attrName>style.visibility</p:attrName>
                                        </p:attrNameLst>
                                      </p:cBhvr>
                                      <p:to>
                                        <p:strVal val="visible"/>
                                      </p:to>
                                    </p:set>
                                    <p:anim calcmode="lin" valueType="num">
                                      <p:cBhvr additive="base">
                                        <p:cTn id="58" dur="1000" fill="hold"/>
                                        <p:tgtEl>
                                          <p:spTgt spid="31"/>
                                        </p:tgtEl>
                                        <p:attrNameLst>
                                          <p:attrName>ppt_x</p:attrName>
                                        </p:attrNameLst>
                                      </p:cBhvr>
                                      <p:tavLst>
                                        <p:tav tm="0">
                                          <p:val>
                                            <p:strVal val="0-#ppt_w/2"/>
                                          </p:val>
                                        </p:tav>
                                        <p:tav tm="100000">
                                          <p:val>
                                            <p:strVal val="#ppt_x"/>
                                          </p:val>
                                        </p:tav>
                                      </p:tavLst>
                                    </p:anim>
                                    <p:anim calcmode="lin" valueType="num">
                                      <p:cBhvr additive="base">
                                        <p:cTn id="59" dur="1000" fill="hold"/>
                                        <p:tgtEl>
                                          <p:spTgt spid="31"/>
                                        </p:tgtEl>
                                        <p:attrNameLst>
                                          <p:attrName>ppt_y</p:attrName>
                                        </p:attrNameLst>
                                      </p:cBhvr>
                                      <p:tavLst>
                                        <p:tav tm="0">
                                          <p:val>
                                            <p:strVal val="#ppt_y"/>
                                          </p:val>
                                        </p:tav>
                                        <p:tav tm="100000">
                                          <p:val>
                                            <p:strVal val="#ppt_y"/>
                                          </p:val>
                                        </p:tav>
                                      </p:tavLst>
                                    </p:anim>
                                  </p:childTnLst>
                                </p:cTn>
                              </p:par>
                              <p:par>
                                <p:cTn id="60" presetID="2" presetClass="entr" presetSubtype="8" fill="hold" grpId="0" nodeType="withEffect">
                                  <p:stCondLst>
                                    <p:cond delay="3000"/>
                                  </p:stCondLst>
                                  <p:childTnLst>
                                    <p:set>
                                      <p:cBhvr>
                                        <p:cTn id="61" dur="1" fill="hold">
                                          <p:stCondLst>
                                            <p:cond delay="0"/>
                                          </p:stCondLst>
                                        </p:cTn>
                                        <p:tgtEl>
                                          <p:spTgt spid="30"/>
                                        </p:tgtEl>
                                        <p:attrNameLst>
                                          <p:attrName>style.visibility</p:attrName>
                                        </p:attrNameLst>
                                      </p:cBhvr>
                                      <p:to>
                                        <p:strVal val="visible"/>
                                      </p:to>
                                    </p:set>
                                    <p:anim calcmode="lin" valueType="num">
                                      <p:cBhvr additive="base">
                                        <p:cTn id="62" dur="1000" fill="hold"/>
                                        <p:tgtEl>
                                          <p:spTgt spid="30"/>
                                        </p:tgtEl>
                                        <p:attrNameLst>
                                          <p:attrName>ppt_x</p:attrName>
                                        </p:attrNameLst>
                                      </p:cBhvr>
                                      <p:tavLst>
                                        <p:tav tm="0">
                                          <p:val>
                                            <p:strVal val="0-#ppt_w/2"/>
                                          </p:val>
                                        </p:tav>
                                        <p:tav tm="100000">
                                          <p:val>
                                            <p:strVal val="#ppt_x"/>
                                          </p:val>
                                        </p:tav>
                                      </p:tavLst>
                                    </p:anim>
                                    <p:anim calcmode="lin" valueType="num">
                                      <p:cBhvr additive="base">
                                        <p:cTn id="63" dur="10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p:bldP spid="14" grpId="0"/>
      <p:bldP spid="17" grpId="0"/>
      <p:bldP spid="19" grpId="0"/>
      <p:bldP spid="3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b="1" dirty="0" smtClean="0"/>
              <a:t>Candidature</a:t>
            </a:r>
            <a:br>
              <a:rPr lang="it-IT" b="1" dirty="0" smtClean="0"/>
            </a:br>
            <a:r>
              <a:rPr lang="it-IT" sz="1800" i="1" dirty="0" smtClean="0"/>
              <a:t>(art. 12, Legge 24 gennaio 1979, n. 18; art. 56, comma 2, secondo periodo, Decreto legislativo 11 aprile 2006, n. 198)</a:t>
            </a:r>
            <a:endParaRPr lang="it-IT" dirty="0"/>
          </a:p>
        </p:txBody>
      </p:sp>
      <p:sp>
        <p:nvSpPr>
          <p:cNvPr id="3" name="Segnaposto contenuto 2"/>
          <p:cNvSpPr>
            <a:spLocks noGrp="1"/>
          </p:cNvSpPr>
          <p:nvPr>
            <p:ph sz="quarter" idx="1"/>
          </p:nvPr>
        </p:nvSpPr>
        <p:spPr/>
        <p:txBody>
          <a:bodyPr>
            <a:normAutofit fontScale="92500"/>
          </a:bodyPr>
          <a:lstStyle/>
          <a:p>
            <a:pPr algn="just">
              <a:spcBef>
                <a:spcPts val="0"/>
              </a:spcBef>
              <a:spcAft>
                <a:spcPts val="1800"/>
              </a:spcAft>
            </a:pPr>
            <a:r>
              <a:rPr lang="it-IT" dirty="0" smtClean="0"/>
              <a:t>Le liste dei candidati devono essere presentate, per ciascuna circoscrizione, alla cancelleria della corte d’appello presso la quale è costituito l’ufficio elettorale circoscrizionale, dalle </a:t>
            </a:r>
            <a:r>
              <a:rPr lang="it-IT" b="1" dirty="0" smtClean="0"/>
              <a:t>ore 8 del 40° giorno (15 aprile 2014) alle ore 20 del 39°giorno (16 aprile 2014) </a:t>
            </a:r>
            <a:r>
              <a:rPr lang="it-IT" dirty="0" smtClean="0"/>
              <a:t>antecedenti quello della votazione.</a:t>
            </a:r>
          </a:p>
          <a:p>
            <a:pPr algn="just">
              <a:spcBef>
                <a:spcPts val="0"/>
              </a:spcBef>
              <a:spcAft>
                <a:spcPts val="1800"/>
              </a:spcAft>
            </a:pPr>
            <a:r>
              <a:rPr lang="it-IT" b="1" dirty="0" smtClean="0"/>
              <a:t>Le liste dei candidati devono essere sottoscritte da non meno di 30.000 e non più di 35.000</a:t>
            </a:r>
          </a:p>
          <a:p>
            <a:pPr algn="just">
              <a:spcBef>
                <a:spcPts val="0"/>
              </a:spcBef>
              <a:spcAft>
                <a:spcPts val="1800"/>
              </a:spcAft>
            </a:pPr>
            <a:r>
              <a:rPr lang="it-IT" b="1" dirty="0" smtClean="0"/>
              <a:t>elettori, dei quali almeno 3.000 devono essere iscritti nelle liste elettorali di ogni regione </a:t>
            </a:r>
            <a:r>
              <a:rPr lang="it-IT" b="1" dirty="0" err="1" smtClean="0"/>
              <a:t>dellacircoscrizione</a:t>
            </a:r>
            <a:r>
              <a:rPr lang="it-IT" b="1" dirty="0" smtClean="0"/>
              <a:t>.</a:t>
            </a:r>
            <a:endParaRPr lang="it-IT" dirty="0"/>
          </a:p>
        </p:txBody>
      </p:sp>
      <p:sp>
        <p:nvSpPr>
          <p:cNvPr id="4" name="Segnaposto numero diapositiva 3"/>
          <p:cNvSpPr>
            <a:spLocks noGrp="1"/>
          </p:cNvSpPr>
          <p:nvPr>
            <p:ph type="sldNum" sz="quarter" idx="15"/>
          </p:nvPr>
        </p:nvSpPr>
        <p:spPr/>
        <p:txBody>
          <a:bodyPr/>
          <a:lstStyle/>
          <a:p>
            <a:fld id="{4D7ECDE7-5B88-456E-954D-E8611C472F3F}" type="slidenum">
              <a:rPr lang="it-IT" smtClean="0"/>
              <a:pPr/>
              <a:t>14</a:t>
            </a:fld>
            <a:endParaRPr lang="it-IT"/>
          </a:p>
        </p:txBody>
      </p:sp>
      <p:sp>
        <p:nvSpPr>
          <p:cNvPr id="5" name="Segnaposto piè di pagina 4"/>
          <p:cNvSpPr>
            <a:spLocks noGrp="1"/>
          </p:cNvSpPr>
          <p:nvPr>
            <p:ph type="ftr" sz="quarter" idx="16"/>
          </p:nvPr>
        </p:nvSpPr>
        <p:spPr/>
        <p:txBody>
          <a:bodyPr/>
          <a:lstStyle/>
          <a:p>
            <a:r>
              <a:rPr lang="it-IT" smtClean="0"/>
              <a:t>2013-2014</a:t>
            </a:r>
            <a:endParaRPr lang="it-IT"/>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43408"/>
            <a:ext cx="7467600" cy="1143000"/>
          </a:xfrm>
        </p:spPr>
        <p:txBody>
          <a:bodyPr>
            <a:normAutofit/>
          </a:bodyPr>
          <a:lstStyle/>
          <a:p>
            <a:r>
              <a:rPr lang="it-IT" sz="3600" b="1" dirty="0" smtClean="0"/>
              <a:t>i poteri del parlamento europeo</a:t>
            </a:r>
            <a:endParaRPr lang="it-IT" sz="3600" b="1" dirty="0"/>
          </a:p>
        </p:txBody>
      </p:sp>
      <p:sp>
        <p:nvSpPr>
          <p:cNvPr id="3" name="Segnaposto contenuto 2"/>
          <p:cNvSpPr>
            <a:spLocks noGrp="1"/>
          </p:cNvSpPr>
          <p:nvPr>
            <p:ph sz="quarter" idx="1"/>
          </p:nvPr>
        </p:nvSpPr>
        <p:spPr/>
        <p:txBody>
          <a:bodyPr>
            <a:normAutofit/>
          </a:bodyPr>
          <a:lstStyle/>
          <a:p>
            <a:pPr>
              <a:lnSpc>
                <a:spcPct val="150000"/>
              </a:lnSpc>
            </a:pPr>
            <a:r>
              <a:rPr lang="it-IT" sz="3200" b="1" dirty="0" smtClean="0"/>
              <a:t>Potere legislativo</a:t>
            </a:r>
          </a:p>
          <a:p>
            <a:pPr>
              <a:lnSpc>
                <a:spcPct val="150000"/>
              </a:lnSpc>
            </a:pPr>
            <a:r>
              <a:rPr lang="it-IT" sz="3200" b="1" dirty="0" smtClean="0"/>
              <a:t>Potere di bilancio</a:t>
            </a:r>
          </a:p>
          <a:p>
            <a:pPr>
              <a:lnSpc>
                <a:spcPct val="150000"/>
              </a:lnSpc>
            </a:pPr>
            <a:r>
              <a:rPr lang="it-IT" sz="3200" b="1" dirty="0" smtClean="0"/>
              <a:t>Potere di controllo</a:t>
            </a:r>
          </a:p>
          <a:p>
            <a:pPr>
              <a:lnSpc>
                <a:spcPct val="150000"/>
              </a:lnSpc>
            </a:pPr>
            <a:r>
              <a:rPr lang="it-IT" sz="3200" b="1" dirty="0" smtClean="0"/>
              <a:t>Relazioni con i parlamenti nazionali</a:t>
            </a:r>
            <a:endParaRPr lang="it-IT" sz="3200" b="1" dirty="0"/>
          </a:p>
        </p:txBody>
      </p:sp>
      <p:sp>
        <p:nvSpPr>
          <p:cNvPr id="4" name="Segnaposto numero diapositiva 3"/>
          <p:cNvSpPr>
            <a:spLocks noGrp="1"/>
          </p:cNvSpPr>
          <p:nvPr>
            <p:ph type="sldNum" sz="quarter" idx="15"/>
          </p:nvPr>
        </p:nvSpPr>
        <p:spPr/>
        <p:txBody>
          <a:bodyPr/>
          <a:lstStyle/>
          <a:p>
            <a:fld id="{4D7ECDE7-5B88-456E-954D-E8611C472F3F}" type="slidenum">
              <a:rPr lang="it-IT" smtClean="0"/>
              <a:pPr/>
              <a:t>15</a:t>
            </a:fld>
            <a:endParaRPr lang="it-IT"/>
          </a:p>
        </p:txBody>
      </p:sp>
      <p:sp>
        <p:nvSpPr>
          <p:cNvPr id="5" name="Segnaposto piè di pagina 4"/>
          <p:cNvSpPr>
            <a:spLocks noGrp="1"/>
          </p:cNvSpPr>
          <p:nvPr>
            <p:ph type="ftr" sz="quarter" idx="16"/>
          </p:nvPr>
        </p:nvSpPr>
        <p:spPr/>
        <p:txBody>
          <a:bodyPr/>
          <a:lstStyle/>
          <a:p>
            <a:r>
              <a:rPr lang="it-IT" smtClean="0"/>
              <a:t>2013-2014</a:t>
            </a:r>
            <a:endParaRPr lang="it-IT"/>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188640"/>
            <a:ext cx="7467600" cy="652934"/>
          </a:xfrm>
        </p:spPr>
        <p:txBody>
          <a:bodyPr/>
          <a:lstStyle/>
          <a:p>
            <a:r>
              <a:rPr lang="it-IT" b="1" dirty="0" smtClean="0"/>
              <a:t>Potere legislativo</a:t>
            </a:r>
            <a:endParaRPr lang="it-IT" dirty="0"/>
          </a:p>
        </p:txBody>
      </p:sp>
      <p:sp>
        <p:nvSpPr>
          <p:cNvPr id="3" name="Segnaposto contenuto 2"/>
          <p:cNvSpPr>
            <a:spLocks noGrp="1"/>
          </p:cNvSpPr>
          <p:nvPr>
            <p:ph sz="quarter" idx="1"/>
          </p:nvPr>
        </p:nvSpPr>
        <p:spPr>
          <a:xfrm>
            <a:off x="457200" y="980728"/>
            <a:ext cx="7859216" cy="5493224"/>
          </a:xfrm>
        </p:spPr>
        <p:txBody>
          <a:bodyPr>
            <a:normAutofit lnSpcReduction="10000"/>
          </a:bodyPr>
          <a:lstStyle/>
          <a:p>
            <a:r>
              <a:rPr lang="it-IT" dirty="0" smtClean="0"/>
              <a:t>Ha acquisito maggiori poteri, e ora agisce in qualità di </a:t>
            </a:r>
            <a:r>
              <a:rPr lang="it-IT" dirty="0" err="1" smtClean="0"/>
              <a:t>co-legislatore</a:t>
            </a:r>
            <a:r>
              <a:rPr lang="it-IT" dirty="0" smtClean="0"/>
              <a:t> in quasi tutti i settori del diritto dell’Unione.</a:t>
            </a:r>
          </a:p>
          <a:p>
            <a:endParaRPr lang="it-IT" dirty="0" smtClean="0"/>
          </a:p>
          <a:p>
            <a:r>
              <a:rPr lang="it-IT" dirty="0" smtClean="0"/>
              <a:t>Insieme al Consiglio, il Parlamento approva o modifica le proposte presentate dalla Commissione e gioca un ruolo chiave nel plasmare la legislazione Ue</a:t>
            </a:r>
          </a:p>
          <a:p>
            <a:endParaRPr lang="it-IT" dirty="0" smtClean="0"/>
          </a:p>
          <a:p>
            <a:r>
              <a:rPr lang="it-IT" dirty="0" smtClean="0"/>
              <a:t>Le leggi dell’Ue riguardanti: il mercato interno, l’ambiente, i trasporti, l’agricoltura, la protezione consumatori, le libertà civili e non solo, non possono infatti passare senza l’approvazione parlamentare.</a:t>
            </a:r>
            <a:endParaRPr lang="it-IT" dirty="0"/>
          </a:p>
        </p:txBody>
      </p:sp>
      <p:sp>
        <p:nvSpPr>
          <p:cNvPr id="4" name="Segnaposto numero diapositiva 3"/>
          <p:cNvSpPr>
            <a:spLocks noGrp="1"/>
          </p:cNvSpPr>
          <p:nvPr>
            <p:ph type="sldNum" sz="quarter" idx="15"/>
          </p:nvPr>
        </p:nvSpPr>
        <p:spPr/>
        <p:txBody>
          <a:bodyPr/>
          <a:lstStyle/>
          <a:p>
            <a:fld id="{4D7ECDE7-5B88-456E-954D-E8611C472F3F}" type="slidenum">
              <a:rPr lang="it-IT" smtClean="0"/>
              <a:pPr/>
              <a:t>16</a:t>
            </a:fld>
            <a:endParaRPr lang="it-IT"/>
          </a:p>
        </p:txBody>
      </p:sp>
      <p:sp>
        <p:nvSpPr>
          <p:cNvPr id="5" name="Segnaposto piè di pagina 4"/>
          <p:cNvSpPr>
            <a:spLocks noGrp="1"/>
          </p:cNvSpPr>
          <p:nvPr>
            <p:ph type="ftr" sz="quarter" idx="16"/>
          </p:nvPr>
        </p:nvSpPr>
        <p:spPr/>
        <p:txBody>
          <a:bodyPr/>
          <a:lstStyle/>
          <a:p>
            <a:r>
              <a:rPr lang="it-IT" smtClean="0"/>
              <a:t>2013-2014</a:t>
            </a:r>
            <a:endParaRPr lang="it-IT"/>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603448"/>
            <a:ext cx="7467600" cy="1143000"/>
          </a:xfrm>
        </p:spPr>
        <p:txBody>
          <a:bodyPr/>
          <a:lstStyle/>
          <a:p>
            <a:r>
              <a:rPr lang="it-IT" b="1" dirty="0" smtClean="0"/>
              <a:t>Potere di bilancio </a:t>
            </a:r>
            <a:endParaRPr lang="it-IT" dirty="0"/>
          </a:p>
        </p:txBody>
      </p:sp>
      <p:sp>
        <p:nvSpPr>
          <p:cNvPr id="3" name="Segnaposto contenuto 2"/>
          <p:cNvSpPr>
            <a:spLocks noGrp="1"/>
          </p:cNvSpPr>
          <p:nvPr>
            <p:ph sz="quarter" idx="1"/>
          </p:nvPr>
        </p:nvSpPr>
        <p:spPr>
          <a:xfrm>
            <a:off x="457200" y="764704"/>
            <a:ext cx="7467600" cy="5760640"/>
          </a:xfrm>
        </p:spPr>
        <p:txBody>
          <a:bodyPr>
            <a:normAutofit lnSpcReduction="10000"/>
          </a:bodyPr>
          <a:lstStyle/>
          <a:p>
            <a:pPr algn="just"/>
            <a:r>
              <a:rPr lang="it-IT" b="1" dirty="0" smtClean="0"/>
              <a:t>Il Parlamento europeo condivide con il Consiglio il </a:t>
            </a:r>
            <a:r>
              <a:rPr lang="it-IT" dirty="0" smtClean="0"/>
              <a:t>potere di decidere sull’intero bilancio annuale dell’Unione europea, </a:t>
            </a:r>
            <a:r>
              <a:rPr lang="it-IT" b="1" dirty="0" smtClean="0"/>
              <a:t>sul quale ha l’ultima parola</a:t>
            </a:r>
            <a:r>
              <a:rPr lang="it-IT" dirty="0" smtClean="0"/>
              <a:t>.</a:t>
            </a:r>
          </a:p>
          <a:p>
            <a:pPr algn="just"/>
            <a:r>
              <a:rPr lang="it-IT" dirty="0" smtClean="0"/>
              <a:t>Le decisioni del Parlamento e del Consiglio sulle entrate e sulle spese annuali </a:t>
            </a:r>
            <a:r>
              <a:rPr lang="it-IT" b="1" dirty="0" smtClean="0"/>
              <a:t>devono rispettare i massimali di spesa annuali </a:t>
            </a:r>
            <a:r>
              <a:rPr lang="it-IT" dirty="0" smtClean="0"/>
              <a:t>stabiliti dal piano finanziario a lungo termine dell’Unione europea </a:t>
            </a:r>
          </a:p>
          <a:p>
            <a:pPr algn="just"/>
            <a:r>
              <a:rPr lang="it-IT" dirty="0" smtClean="0"/>
              <a:t>Il Quadro finanziario pluriennale negoziato ogni sette anni.</a:t>
            </a:r>
          </a:p>
          <a:p>
            <a:pPr algn="just"/>
            <a:r>
              <a:rPr lang="it-IT" dirty="0" smtClean="0"/>
              <a:t>Una volta che il bilancio dell’Ue è stato adottato, il Parlamento </a:t>
            </a:r>
            <a:r>
              <a:rPr lang="it-IT" b="1" dirty="0" smtClean="0"/>
              <a:t>esercita un controllo democratico per garantire </a:t>
            </a:r>
            <a:r>
              <a:rPr lang="it-IT" dirty="0" smtClean="0"/>
              <a:t>che la Commissione e le altre istituzioni gestiscano correttamente i fondi europei.</a:t>
            </a:r>
            <a:endParaRPr lang="it-IT" dirty="0"/>
          </a:p>
        </p:txBody>
      </p:sp>
      <p:sp>
        <p:nvSpPr>
          <p:cNvPr id="4" name="Segnaposto numero diapositiva 3"/>
          <p:cNvSpPr>
            <a:spLocks noGrp="1"/>
          </p:cNvSpPr>
          <p:nvPr>
            <p:ph type="sldNum" sz="quarter" idx="15"/>
          </p:nvPr>
        </p:nvSpPr>
        <p:spPr/>
        <p:txBody>
          <a:bodyPr/>
          <a:lstStyle/>
          <a:p>
            <a:fld id="{4D7ECDE7-5B88-456E-954D-E8611C472F3F}" type="slidenum">
              <a:rPr lang="it-IT" smtClean="0"/>
              <a:pPr/>
              <a:t>17</a:t>
            </a:fld>
            <a:endParaRPr lang="it-IT"/>
          </a:p>
        </p:txBody>
      </p:sp>
      <p:sp>
        <p:nvSpPr>
          <p:cNvPr id="5" name="Segnaposto piè di pagina 4"/>
          <p:cNvSpPr>
            <a:spLocks noGrp="1"/>
          </p:cNvSpPr>
          <p:nvPr>
            <p:ph type="ftr" sz="quarter" idx="16"/>
          </p:nvPr>
        </p:nvSpPr>
        <p:spPr/>
        <p:txBody>
          <a:bodyPr/>
          <a:lstStyle/>
          <a:p>
            <a:r>
              <a:rPr lang="it-IT" smtClean="0"/>
              <a:t>2013-2014</a:t>
            </a:r>
            <a:endParaRPr lang="it-IT"/>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531440"/>
            <a:ext cx="7467600" cy="1143000"/>
          </a:xfrm>
        </p:spPr>
        <p:txBody>
          <a:bodyPr/>
          <a:lstStyle/>
          <a:p>
            <a:r>
              <a:rPr lang="it-IT" b="1" dirty="0" smtClean="0"/>
              <a:t>Potere di controllo</a:t>
            </a:r>
            <a:endParaRPr lang="it-IT" dirty="0"/>
          </a:p>
        </p:txBody>
      </p:sp>
      <p:sp>
        <p:nvSpPr>
          <p:cNvPr id="3" name="Segnaposto contenuto 2"/>
          <p:cNvSpPr>
            <a:spLocks noGrp="1"/>
          </p:cNvSpPr>
          <p:nvPr>
            <p:ph sz="quarter" idx="1"/>
          </p:nvPr>
        </p:nvSpPr>
        <p:spPr>
          <a:xfrm>
            <a:off x="175592" y="715488"/>
            <a:ext cx="8500864" cy="5953872"/>
          </a:xfrm>
        </p:spPr>
        <p:txBody>
          <a:bodyPr>
            <a:noAutofit/>
          </a:bodyPr>
          <a:lstStyle/>
          <a:p>
            <a:pPr>
              <a:buNone/>
            </a:pPr>
            <a:r>
              <a:rPr lang="it-IT" sz="2100" b="1" dirty="0" smtClean="0"/>
              <a:t>Il Parlamento europeo ha diversi poteri di supervisione:</a:t>
            </a:r>
          </a:p>
          <a:p>
            <a:r>
              <a:rPr lang="it-IT" sz="2100" dirty="0" smtClean="0"/>
              <a:t>Ruolo di controllo democratico sulle altre istituzioni europee</a:t>
            </a:r>
          </a:p>
          <a:p>
            <a:r>
              <a:rPr lang="it-IT" sz="2100" dirty="0" smtClean="0"/>
              <a:t>Monitorare l’utilizzo del budget e di assicurare la corretta implementazione delle leggi dell’Ue.</a:t>
            </a:r>
          </a:p>
          <a:p>
            <a:r>
              <a:rPr lang="it-IT" sz="2100" dirty="0" smtClean="0"/>
              <a:t>Necessaria approvazione Parlamento per nomina dei membri della Commissione</a:t>
            </a:r>
          </a:p>
          <a:p>
            <a:r>
              <a:rPr lang="it-IT" sz="2100" dirty="0" smtClean="0"/>
              <a:t>Il controllo si esercita sul Consiglio, a cui gli eurodeputati sottopongono interrogazioni scritte ed orali.</a:t>
            </a:r>
          </a:p>
          <a:p>
            <a:r>
              <a:rPr lang="it-IT" sz="2100" dirty="0" smtClean="0"/>
              <a:t>Esercitare un controllo democratico esaminando le petizioni presentate dai cittadini e costituendo speciali commissioni di inchiesta.</a:t>
            </a:r>
          </a:p>
          <a:p>
            <a:r>
              <a:rPr lang="it-IT" sz="2100" dirty="0" smtClean="0"/>
              <a:t>Contributo a tutti i vertici dell’Ue: durante l’apertura delle riunioni del Consiglio europeo il presidente del Parlamento europeo esprime idee e preoccupazioni del Parlamento stesso riguardo temi chiave e problemi all’ordine del giorno.</a:t>
            </a:r>
            <a:endParaRPr lang="it-IT" sz="2100" dirty="0"/>
          </a:p>
        </p:txBody>
      </p:sp>
      <p:sp>
        <p:nvSpPr>
          <p:cNvPr id="4" name="Segnaposto numero diapositiva 3"/>
          <p:cNvSpPr>
            <a:spLocks noGrp="1"/>
          </p:cNvSpPr>
          <p:nvPr>
            <p:ph type="sldNum" sz="quarter" idx="15"/>
          </p:nvPr>
        </p:nvSpPr>
        <p:spPr/>
        <p:txBody>
          <a:bodyPr/>
          <a:lstStyle/>
          <a:p>
            <a:fld id="{4D7ECDE7-5B88-456E-954D-E8611C472F3F}" type="slidenum">
              <a:rPr lang="it-IT" smtClean="0"/>
              <a:pPr/>
              <a:t>18</a:t>
            </a:fld>
            <a:endParaRPr lang="it-IT"/>
          </a:p>
        </p:txBody>
      </p:sp>
      <p:sp>
        <p:nvSpPr>
          <p:cNvPr id="6" name="Segnaposto piè di pagina 5"/>
          <p:cNvSpPr>
            <a:spLocks noGrp="1"/>
          </p:cNvSpPr>
          <p:nvPr>
            <p:ph type="ftr" sz="quarter" idx="16"/>
          </p:nvPr>
        </p:nvSpPr>
        <p:spPr/>
        <p:txBody>
          <a:bodyPr/>
          <a:lstStyle/>
          <a:p>
            <a:r>
              <a:rPr lang="it-IT" smtClean="0"/>
              <a:t>2013-2014</a:t>
            </a:r>
            <a:endParaRPr lang="it-IT"/>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81136"/>
            <a:ext cx="7467600" cy="611560"/>
          </a:xfrm>
        </p:spPr>
        <p:txBody>
          <a:bodyPr>
            <a:noAutofit/>
          </a:bodyPr>
          <a:lstStyle/>
          <a:p>
            <a:pPr algn="ctr"/>
            <a:r>
              <a:rPr lang="it-IT" sz="2400" b="1" dirty="0" smtClean="0"/>
              <a:t>Come nasce una legge europea: il ruolo del </a:t>
            </a:r>
            <a:r>
              <a:rPr lang="it-IT" sz="2400" b="1" dirty="0" err="1" smtClean="0"/>
              <a:t>Pe</a:t>
            </a:r>
            <a:r>
              <a:rPr lang="it-IT" sz="2400" b="1" dirty="0" smtClean="0"/>
              <a:t> </a:t>
            </a:r>
            <a:r>
              <a:rPr lang="it-IT" sz="1800" b="1" dirty="0" smtClean="0"/>
              <a:t>Procedura legislativa</a:t>
            </a:r>
            <a:endParaRPr lang="it-IT" sz="2000" b="1" dirty="0"/>
          </a:p>
        </p:txBody>
      </p:sp>
      <p:sp>
        <p:nvSpPr>
          <p:cNvPr id="3" name="Segnaposto contenuto 2"/>
          <p:cNvSpPr>
            <a:spLocks noGrp="1"/>
          </p:cNvSpPr>
          <p:nvPr>
            <p:ph sz="quarter" idx="1"/>
          </p:nvPr>
        </p:nvSpPr>
        <p:spPr>
          <a:xfrm>
            <a:off x="179512" y="548680"/>
            <a:ext cx="8640960" cy="5904656"/>
          </a:xfrm>
        </p:spPr>
        <p:txBody>
          <a:bodyPr>
            <a:noAutofit/>
          </a:bodyPr>
          <a:lstStyle/>
          <a:p>
            <a:pPr marL="6350" indent="-6350" algn="just">
              <a:spcBef>
                <a:spcPts val="0"/>
              </a:spcBef>
              <a:spcAft>
                <a:spcPts val="1200"/>
              </a:spcAft>
              <a:buNone/>
            </a:pPr>
            <a:r>
              <a:rPr lang="it-IT" sz="1900" dirty="0" smtClean="0"/>
              <a:t>Parlamento europeo rappresenta una delle due camere (Consiglio) che esercita il potere legislativo nell’Unione. Poteri non sono identici (bicameralismo imperfetto).</a:t>
            </a:r>
          </a:p>
          <a:p>
            <a:pPr algn="just">
              <a:spcBef>
                <a:spcPts val="0"/>
              </a:spcBef>
              <a:spcAft>
                <a:spcPts val="1200"/>
              </a:spcAft>
            </a:pPr>
            <a:r>
              <a:rPr lang="it-IT" sz="1900" dirty="0" smtClean="0"/>
              <a:t>1° tappa: Elezioni del Parlamento europeo a suffragio diretto e universale (1979), </a:t>
            </a:r>
            <a:r>
              <a:rPr lang="it-IT" sz="1900" b="1" u="sng" dirty="0" smtClean="0"/>
              <a:t>trasformazione progressiva del Parlamento europeo da organo eminentemente consultivo a organo detentore di un potere legislativo </a:t>
            </a:r>
          </a:p>
          <a:p>
            <a:pPr algn="just">
              <a:spcBef>
                <a:spcPts val="0"/>
              </a:spcBef>
              <a:spcAft>
                <a:spcPts val="1200"/>
              </a:spcAft>
            </a:pPr>
            <a:r>
              <a:rPr lang="it-IT" sz="1900" dirty="0" smtClean="0"/>
              <a:t>2° tappa: Prima dell’Atto Unico Europeo, (1987) Parlamento europeo era coinvolto nel procedimento legislativo solo attraverso la procedura di consultazione.</a:t>
            </a:r>
          </a:p>
          <a:p>
            <a:pPr algn="just">
              <a:spcBef>
                <a:spcPts val="0"/>
              </a:spcBef>
              <a:spcAft>
                <a:spcPts val="1200"/>
              </a:spcAft>
            </a:pPr>
            <a:r>
              <a:rPr lang="it-IT" sz="1900" dirty="0" smtClean="0"/>
              <a:t>3° tappa: </a:t>
            </a:r>
            <a:r>
              <a:rPr lang="it-IT" sz="1900" dirty="0" err="1" smtClean="0"/>
              <a:t>Aue</a:t>
            </a:r>
            <a:r>
              <a:rPr lang="it-IT" sz="1900" dirty="0" smtClean="0"/>
              <a:t> sono create </a:t>
            </a:r>
            <a:r>
              <a:rPr lang="it-IT" sz="1900" b="1" dirty="0" smtClean="0"/>
              <a:t>due</a:t>
            </a:r>
            <a:r>
              <a:rPr lang="it-IT" sz="1900" dirty="0" smtClean="0"/>
              <a:t> nuove </a:t>
            </a:r>
            <a:r>
              <a:rPr lang="it-IT" sz="1900" b="1" dirty="0" smtClean="0"/>
              <a:t>procedure</a:t>
            </a:r>
            <a:r>
              <a:rPr lang="it-IT" sz="1900" dirty="0" smtClean="0"/>
              <a:t>: la procedura di </a:t>
            </a:r>
            <a:r>
              <a:rPr lang="it-IT" sz="1900" u="sng" dirty="0" smtClean="0"/>
              <a:t>cooperazione e la procedura di parere conforme </a:t>
            </a:r>
            <a:r>
              <a:rPr lang="it-IT" sz="1900" dirty="0" smtClean="0"/>
              <a:t>(questa di carattere amministrativo ma assai incisiva </a:t>
            </a:r>
            <a:r>
              <a:rPr lang="it-IT" sz="1900" dirty="0" err="1" smtClean="0"/>
              <a:t>poichè</a:t>
            </a:r>
            <a:r>
              <a:rPr lang="it-IT" sz="1900" dirty="0" smtClean="0"/>
              <a:t> il diniego del parere conforme del Parlamento impedisce adozione dell’atto es.: adesione di nuovi Stati membri.).</a:t>
            </a:r>
          </a:p>
          <a:p>
            <a:pPr algn="just">
              <a:spcBef>
                <a:spcPts val="0"/>
              </a:spcBef>
              <a:spcAft>
                <a:spcPts val="1200"/>
              </a:spcAft>
            </a:pPr>
            <a:r>
              <a:rPr lang="it-IT" sz="1900" dirty="0" smtClean="0"/>
              <a:t>4° tappa: Trattato di Maastricht (1993) ha affiancato alla cooperazione la </a:t>
            </a:r>
            <a:r>
              <a:rPr lang="it-IT" sz="1900" b="1" dirty="0" smtClean="0"/>
              <a:t>procedura di </a:t>
            </a:r>
            <a:r>
              <a:rPr lang="it-IT" sz="1900" b="1" dirty="0" err="1" smtClean="0"/>
              <a:t>codecisione</a:t>
            </a:r>
            <a:r>
              <a:rPr lang="it-IT" sz="1900" dirty="0" smtClean="0"/>
              <a:t>, che, in talune materie ha posto il Parlamento sullo stesso piano del Consiglio.</a:t>
            </a:r>
          </a:p>
          <a:p>
            <a:pPr algn="just">
              <a:spcBef>
                <a:spcPts val="0"/>
              </a:spcBef>
              <a:spcAft>
                <a:spcPts val="1200"/>
              </a:spcAft>
            </a:pPr>
            <a:r>
              <a:rPr lang="it-IT" sz="1900" dirty="0" smtClean="0"/>
              <a:t>5° tappa: Trattato di Amsterdam (1999) ha elevato la procedura di </a:t>
            </a:r>
            <a:r>
              <a:rPr lang="it-IT" sz="1900" dirty="0" err="1" smtClean="0"/>
              <a:t>codecisione</a:t>
            </a:r>
            <a:r>
              <a:rPr lang="it-IT" sz="1900" dirty="0" smtClean="0"/>
              <a:t> a procedura ordinaria</a:t>
            </a:r>
          </a:p>
        </p:txBody>
      </p:sp>
      <p:sp>
        <p:nvSpPr>
          <p:cNvPr id="4" name="Segnaposto numero diapositiva 3"/>
          <p:cNvSpPr>
            <a:spLocks noGrp="1"/>
          </p:cNvSpPr>
          <p:nvPr>
            <p:ph type="sldNum" sz="quarter" idx="15"/>
          </p:nvPr>
        </p:nvSpPr>
        <p:spPr/>
        <p:txBody>
          <a:bodyPr/>
          <a:lstStyle/>
          <a:p>
            <a:fld id="{4D7ECDE7-5B88-456E-954D-E8611C472F3F}" type="slidenum">
              <a:rPr lang="it-IT" smtClean="0"/>
              <a:pPr/>
              <a:t>19</a:t>
            </a:fld>
            <a:endParaRPr lang="it-IT"/>
          </a:p>
        </p:txBody>
      </p:sp>
      <p:sp>
        <p:nvSpPr>
          <p:cNvPr id="5" name="Segnaposto piè di pagina 4"/>
          <p:cNvSpPr>
            <a:spLocks noGrp="1"/>
          </p:cNvSpPr>
          <p:nvPr>
            <p:ph type="ftr" sz="quarter" idx="16"/>
          </p:nvPr>
        </p:nvSpPr>
        <p:spPr/>
        <p:txBody>
          <a:bodyPr/>
          <a:lstStyle/>
          <a:p>
            <a:r>
              <a:rPr lang="it-IT" smtClean="0"/>
              <a:t>2013-2014</a:t>
            </a:r>
            <a:endParaRPr lang="it-IT"/>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C:\Documents and Settings\utente\Documenti\MICHELA RISVEGLIA\spot parlamento\IT_1.PNG"/>
          <p:cNvPicPr>
            <a:picLocks noChangeAspect="1" noChangeArrowheads="1"/>
          </p:cNvPicPr>
          <p:nvPr/>
        </p:nvPicPr>
        <p:blipFill>
          <a:blip r:embed="rId2" cstate="print">
            <a:duotone>
              <a:prstClr val="black"/>
              <a:schemeClr val="accent1">
                <a:tint val="45000"/>
                <a:satMod val="400000"/>
              </a:schemeClr>
            </a:duotone>
          </a:blip>
          <a:srcRect l="50382"/>
          <a:stretch>
            <a:fillRect/>
          </a:stretch>
        </p:blipFill>
        <p:spPr bwMode="auto">
          <a:xfrm>
            <a:off x="4499992" y="260648"/>
            <a:ext cx="4573593" cy="6577714"/>
          </a:xfrm>
          <a:prstGeom prst="rect">
            <a:avLst/>
          </a:prstGeom>
          <a:noFill/>
          <a:ln>
            <a:noFill/>
          </a:ln>
        </p:spPr>
      </p:pic>
      <p:sp>
        <p:nvSpPr>
          <p:cNvPr id="2" name="Titolo 1"/>
          <p:cNvSpPr>
            <a:spLocks noGrp="1"/>
          </p:cNvSpPr>
          <p:nvPr>
            <p:ph type="title"/>
          </p:nvPr>
        </p:nvSpPr>
        <p:spPr>
          <a:xfrm>
            <a:off x="323528" y="3068960"/>
            <a:ext cx="7992888" cy="3240360"/>
          </a:xfrm>
        </p:spPr>
        <p:txBody>
          <a:bodyPr>
            <a:noAutofit/>
          </a:bodyPr>
          <a:lstStyle/>
          <a:p>
            <a:r>
              <a:rPr lang="it-IT" sz="4800" b="1" dirty="0" smtClean="0"/>
              <a:t>Il Parlamento </a:t>
            </a:r>
            <a:r>
              <a:rPr lang="it-IT" sz="4800" b="1" dirty="0" smtClean="0">
                <a:solidFill>
                  <a:schemeClr val="bg1"/>
                </a:solidFill>
              </a:rPr>
              <a:t>europeo e </a:t>
            </a:r>
            <a:r>
              <a:rPr lang="it-IT" sz="4800" b="1" dirty="0" smtClean="0"/>
              <a:t>le prossime     </a:t>
            </a:r>
            <a:r>
              <a:rPr lang="it-IT" sz="4800" b="1" dirty="0" smtClean="0">
                <a:solidFill>
                  <a:schemeClr val="bg1"/>
                </a:solidFill>
              </a:rPr>
              <a:t>elezioni</a:t>
            </a:r>
            <a:br>
              <a:rPr lang="it-IT" sz="4800" b="1" dirty="0" smtClean="0">
                <a:solidFill>
                  <a:schemeClr val="bg1"/>
                </a:solidFill>
              </a:rPr>
            </a:br>
            <a:r>
              <a:rPr lang="it-IT" sz="4800" b="1" dirty="0" smtClean="0">
                <a:solidFill>
                  <a:schemeClr val="bg1"/>
                </a:solidFill>
              </a:rPr>
              <a:t>                         2014</a:t>
            </a:r>
            <a:r>
              <a:rPr lang="it-IT" sz="4800" b="1" dirty="0" smtClean="0"/>
              <a:t/>
            </a:r>
            <a:br>
              <a:rPr lang="it-IT" sz="4800" b="1" dirty="0" smtClean="0"/>
            </a:br>
            <a:endParaRPr lang="it-IT" sz="4800" b="1" dirty="0"/>
          </a:p>
        </p:txBody>
      </p:sp>
      <p:sp>
        <p:nvSpPr>
          <p:cNvPr id="4" name="Segnaposto numero diapositiva 3"/>
          <p:cNvSpPr>
            <a:spLocks noGrp="1"/>
          </p:cNvSpPr>
          <p:nvPr>
            <p:ph type="sldNum" sz="quarter" idx="15"/>
          </p:nvPr>
        </p:nvSpPr>
        <p:spPr/>
        <p:txBody>
          <a:bodyPr/>
          <a:lstStyle/>
          <a:p>
            <a:fld id="{4D7ECDE7-5B88-456E-954D-E8611C472F3F}" type="slidenum">
              <a:rPr lang="it-IT" smtClean="0"/>
              <a:pPr/>
              <a:t>2</a:t>
            </a:fld>
            <a:endParaRPr lang="it-IT"/>
          </a:p>
        </p:txBody>
      </p:sp>
      <p:pic>
        <p:nvPicPr>
          <p:cNvPr id="6" name="Picture 2"/>
          <p:cNvPicPr>
            <a:picLocks noChangeAspect="1" noChangeArrowheads="1"/>
          </p:cNvPicPr>
          <p:nvPr/>
        </p:nvPicPr>
        <p:blipFill>
          <a:blip r:embed="rId3" cstate="print"/>
          <a:srcRect l="43706" t="36914" r="26173" b="32079"/>
          <a:stretch>
            <a:fillRect/>
          </a:stretch>
        </p:blipFill>
        <p:spPr bwMode="auto">
          <a:xfrm>
            <a:off x="785786" y="-500090"/>
            <a:ext cx="3672408" cy="3024336"/>
          </a:xfrm>
          <a:prstGeom prst="rect">
            <a:avLst/>
          </a:prstGeom>
          <a:noFill/>
          <a:ln w="9525">
            <a:noFill/>
            <a:miter lim="800000"/>
            <a:headEnd/>
            <a:tailEnd/>
          </a:ln>
        </p:spPr>
      </p:pic>
      <p:sp>
        <p:nvSpPr>
          <p:cNvPr id="7" name="Segnaposto piè di pagina 6"/>
          <p:cNvSpPr>
            <a:spLocks noGrp="1"/>
          </p:cNvSpPr>
          <p:nvPr>
            <p:ph type="ftr" sz="quarter" idx="16"/>
          </p:nvPr>
        </p:nvSpPr>
        <p:spPr/>
        <p:txBody>
          <a:bodyPr/>
          <a:lstStyle/>
          <a:p>
            <a:r>
              <a:rPr lang="it-IT" smtClean="0"/>
              <a:t>2013-2014</a:t>
            </a:r>
            <a:endParaRPr lang="it-IT"/>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315416"/>
            <a:ext cx="7467600" cy="1143000"/>
          </a:xfrm>
        </p:spPr>
        <p:txBody>
          <a:bodyPr>
            <a:normAutofit/>
          </a:bodyPr>
          <a:lstStyle/>
          <a:p>
            <a:r>
              <a:rPr lang="it-IT" sz="3200" b="1" dirty="0" smtClean="0"/>
              <a:t>Potere legislativo – </a:t>
            </a:r>
            <a:r>
              <a:rPr lang="it-IT" sz="3200" b="1" dirty="0" err="1" smtClean="0"/>
              <a:t>codecisione-</a:t>
            </a:r>
            <a:endParaRPr lang="it-IT" sz="3200" b="1" dirty="0"/>
          </a:p>
        </p:txBody>
      </p:sp>
      <p:sp>
        <p:nvSpPr>
          <p:cNvPr id="3" name="Segnaposto contenuto 2"/>
          <p:cNvSpPr>
            <a:spLocks noGrp="1"/>
          </p:cNvSpPr>
          <p:nvPr>
            <p:ph sz="quarter" idx="1"/>
          </p:nvPr>
        </p:nvSpPr>
        <p:spPr>
          <a:xfrm>
            <a:off x="457200" y="1052736"/>
            <a:ext cx="8147248" cy="5328592"/>
          </a:xfrm>
        </p:spPr>
        <p:txBody>
          <a:bodyPr>
            <a:normAutofit/>
          </a:bodyPr>
          <a:lstStyle/>
          <a:p>
            <a:pPr algn="just">
              <a:spcBef>
                <a:spcPts val="0"/>
              </a:spcBef>
              <a:spcAft>
                <a:spcPts val="1800"/>
              </a:spcAft>
            </a:pPr>
            <a:r>
              <a:rPr lang="it-IT" dirty="0" smtClean="0"/>
              <a:t>Con l’entrata in vigore del trattato di Lisbona il 1° dicembre 2009, tale procedura, ribattezzata </a:t>
            </a:r>
            <a:r>
              <a:rPr lang="it-IT" b="1" dirty="0" smtClean="0"/>
              <a:t>procedura legislativa ordinaria, è diventata la principale procedura legislativa del </a:t>
            </a:r>
            <a:r>
              <a:rPr lang="it-IT" dirty="0" smtClean="0"/>
              <a:t>sistema decisionale dell’Ue.</a:t>
            </a:r>
          </a:p>
          <a:p>
            <a:pPr algn="just">
              <a:spcBef>
                <a:spcPts val="0"/>
              </a:spcBef>
              <a:spcAft>
                <a:spcPts val="1800"/>
              </a:spcAft>
            </a:pPr>
            <a:r>
              <a:rPr lang="it-IT" dirty="0" smtClean="0"/>
              <a:t>La procedura legislativa ordinaria conferisce lo stesso peso al Parlamento europeo e al Consiglio dell’Unione in numerosi ambiti (ad esempio, </a:t>
            </a:r>
            <a:r>
              <a:rPr lang="it-IT" dirty="0" err="1" smtClean="0"/>
              <a:t>governance</a:t>
            </a:r>
            <a:r>
              <a:rPr lang="it-IT" dirty="0" smtClean="0"/>
              <a:t> economica, immigrazione, energia, trasporti, ambiente, protezione dei consumatori).</a:t>
            </a:r>
          </a:p>
          <a:p>
            <a:pPr algn="just">
              <a:spcBef>
                <a:spcPts val="0"/>
              </a:spcBef>
              <a:spcAft>
                <a:spcPts val="1800"/>
              </a:spcAft>
            </a:pPr>
            <a:r>
              <a:rPr lang="it-IT" dirty="0" smtClean="0"/>
              <a:t> La stragrande maggioranza delle leggi europee è adottata congiuntamente dal Parlamento europeo e dal Consiglio.</a:t>
            </a:r>
            <a:endParaRPr lang="it-IT" dirty="0"/>
          </a:p>
        </p:txBody>
      </p:sp>
      <p:sp>
        <p:nvSpPr>
          <p:cNvPr id="4" name="Segnaposto numero diapositiva 3"/>
          <p:cNvSpPr>
            <a:spLocks noGrp="1"/>
          </p:cNvSpPr>
          <p:nvPr>
            <p:ph type="sldNum" sz="quarter" idx="15"/>
          </p:nvPr>
        </p:nvSpPr>
        <p:spPr/>
        <p:txBody>
          <a:bodyPr/>
          <a:lstStyle/>
          <a:p>
            <a:fld id="{4D7ECDE7-5B88-456E-954D-E8611C472F3F}" type="slidenum">
              <a:rPr lang="it-IT" smtClean="0"/>
              <a:pPr/>
              <a:t>20</a:t>
            </a:fld>
            <a:endParaRPr lang="it-IT"/>
          </a:p>
        </p:txBody>
      </p:sp>
      <p:sp>
        <p:nvSpPr>
          <p:cNvPr id="5" name="Segnaposto piè di pagina 4"/>
          <p:cNvSpPr>
            <a:spLocks noGrp="1"/>
          </p:cNvSpPr>
          <p:nvPr>
            <p:ph type="ftr" sz="quarter" idx="16"/>
          </p:nvPr>
        </p:nvSpPr>
        <p:spPr/>
        <p:txBody>
          <a:bodyPr/>
          <a:lstStyle/>
          <a:p>
            <a:r>
              <a:rPr lang="it-IT" smtClean="0"/>
              <a:t>2013-2014</a:t>
            </a:r>
            <a:endParaRPr lang="it-IT"/>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531440"/>
            <a:ext cx="7467600" cy="1143000"/>
          </a:xfrm>
        </p:spPr>
        <p:txBody>
          <a:bodyPr>
            <a:normAutofit/>
          </a:bodyPr>
          <a:lstStyle/>
          <a:p>
            <a:r>
              <a:rPr lang="it-IT" sz="3200" b="1" dirty="0" smtClean="0"/>
              <a:t>le fasi di una legge</a:t>
            </a:r>
            <a:endParaRPr lang="it-IT" sz="3200" b="1" dirty="0"/>
          </a:p>
        </p:txBody>
      </p:sp>
      <p:sp>
        <p:nvSpPr>
          <p:cNvPr id="3" name="Segnaposto contenuto 2"/>
          <p:cNvSpPr>
            <a:spLocks noGrp="1"/>
          </p:cNvSpPr>
          <p:nvPr>
            <p:ph sz="quarter" idx="1"/>
          </p:nvPr>
        </p:nvSpPr>
        <p:spPr>
          <a:xfrm>
            <a:off x="179512" y="787496"/>
            <a:ext cx="8424936" cy="5377808"/>
          </a:xfrm>
        </p:spPr>
        <p:txBody>
          <a:bodyPr>
            <a:normAutofit/>
          </a:bodyPr>
          <a:lstStyle/>
          <a:p>
            <a:pPr algn="just"/>
            <a:r>
              <a:rPr lang="it-IT" dirty="0" smtClean="0"/>
              <a:t>La Commissione europea presenta una </a:t>
            </a:r>
            <a:r>
              <a:rPr lang="it-IT" b="1" dirty="0" smtClean="0"/>
              <a:t>proposta legislativa. </a:t>
            </a:r>
            <a:r>
              <a:rPr lang="it-IT" dirty="0" smtClean="0"/>
              <a:t>La proposta viene elaborata:</a:t>
            </a:r>
          </a:p>
          <a:p>
            <a:pPr marL="984250" indent="-273050" algn="just">
              <a:buFont typeface="Wingdings" pitchFamily="2" charset="2"/>
              <a:buChar char="Ø"/>
            </a:pPr>
            <a:r>
              <a:rPr lang="it-IT" dirty="0" smtClean="0"/>
              <a:t>di propria iniziativa</a:t>
            </a:r>
          </a:p>
          <a:p>
            <a:pPr marL="984250" indent="-273050" algn="just">
              <a:buFont typeface="Wingdings" pitchFamily="2" charset="2"/>
              <a:buChar char="Ø"/>
            </a:pPr>
            <a:r>
              <a:rPr lang="it-IT" dirty="0" smtClean="0"/>
              <a:t>su  richiesta di altre istituzioni</a:t>
            </a:r>
          </a:p>
          <a:p>
            <a:pPr marL="984250" indent="-273050" algn="just">
              <a:buFont typeface="Wingdings" pitchFamily="2" charset="2"/>
              <a:buChar char="Ø"/>
            </a:pPr>
            <a:r>
              <a:rPr lang="it-IT" dirty="0" smtClean="0"/>
              <a:t>su richiesta di paesi dell’Ue,</a:t>
            </a:r>
          </a:p>
          <a:p>
            <a:pPr marL="984250" indent="-273050" algn="just">
              <a:buFont typeface="Wingdings" pitchFamily="2" charset="2"/>
              <a:buChar char="Ø"/>
            </a:pPr>
            <a:r>
              <a:rPr lang="it-IT" dirty="0" smtClean="0"/>
              <a:t>facendo seguito a un’iniziativa dei cittadini, dopo consultazioni pubbliche. </a:t>
            </a:r>
          </a:p>
          <a:p>
            <a:pPr algn="just"/>
            <a:endParaRPr lang="it-IT" dirty="0" smtClean="0"/>
          </a:p>
          <a:p>
            <a:pPr algn="just"/>
            <a:r>
              <a:rPr lang="it-IT" dirty="0" smtClean="0"/>
              <a:t>La </a:t>
            </a:r>
            <a:r>
              <a:rPr lang="it-IT" b="1" dirty="0" smtClean="0"/>
              <a:t>proposta definitiva </a:t>
            </a:r>
            <a:r>
              <a:rPr lang="it-IT" dirty="0" smtClean="0"/>
              <a:t>è trasmessa contemporaneamente al Parlamento europeo, al Consiglio e ai parlamenti nazionali.</a:t>
            </a:r>
            <a:endParaRPr lang="it-IT" dirty="0"/>
          </a:p>
        </p:txBody>
      </p:sp>
      <p:sp>
        <p:nvSpPr>
          <p:cNvPr id="4" name="Segnaposto numero diapositiva 3"/>
          <p:cNvSpPr>
            <a:spLocks noGrp="1"/>
          </p:cNvSpPr>
          <p:nvPr>
            <p:ph type="sldNum" sz="quarter" idx="15"/>
          </p:nvPr>
        </p:nvSpPr>
        <p:spPr/>
        <p:txBody>
          <a:bodyPr/>
          <a:lstStyle/>
          <a:p>
            <a:fld id="{4D7ECDE7-5B88-456E-954D-E8611C472F3F}" type="slidenum">
              <a:rPr lang="it-IT" smtClean="0"/>
              <a:pPr/>
              <a:t>21</a:t>
            </a:fld>
            <a:endParaRPr lang="it-IT"/>
          </a:p>
        </p:txBody>
      </p:sp>
      <p:sp>
        <p:nvSpPr>
          <p:cNvPr id="5" name="Segnaposto piè di pagina 4"/>
          <p:cNvSpPr>
            <a:spLocks noGrp="1"/>
          </p:cNvSpPr>
          <p:nvPr>
            <p:ph type="ftr" sz="quarter" idx="16"/>
          </p:nvPr>
        </p:nvSpPr>
        <p:spPr/>
        <p:txBody>
          <a:bodyPr/>
          <a:lstStyle/>
          <a:p>
            <a:r>
              <a:rPr lang="it-IT" smtClean="0"/>
              <a:t>2013-2014</a:t>
            </a:r>
            <a:endParaRPr lang="it-IT"/>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sz="quarter" idx="1"/>
          </p:nvPr>
        </p:nvSpPr>
        <p:spPr>
          <a:xfrm>
            <a:off x="179512" y="620688"/>
            <a:ext cx="8496944" cy="2736304"/>
          </a:xfrm>
        </p:spPr>
        <p:txBody>
          <a:bodyPr/>
          <a:lstStyle/>
          <a:p>
            <a:r>
              <a:rPr lang="it-IT" b="1" dirty="0" smtClean="0"/>
              <a:t>Prima lettura: il Parlamento europeo esamina la </a:t>
            </a:r>
            <a:r>
              <a:rPr lang="it-IT" dirty="0" smtClean="0"/>
              <a:t>proposta della Commissione. </a:t>
            </a:r>
          </a:p>
          <a:p>
            <a:endParaRPr lang="it-IT" dirty="0" smtClean="0"/>
          </a:p>
          <a:p>
            <a:pPr>
              <a:buNone/>
            </a:pPr>
            <a:endParaRPr lang="it-IT" dirty="0" smtClean="0"/>
          </a:p>
          <a:p>
            <a:r>
              <a:rPr lang="it-IT" dirty="0" smtClean="0"/>
              <a:t>Durante la prima lettura, </a:t>
            </a:r>
            <a:r>
              <a:rPr lang="it-IT" b="1" dirty="0" smtClean="0"/>
              <a:t>il Consiglio </a:t>
            </a:r>
            <a:r>
              <a:rPr lang="it-IT" dirty="0" smtClean="0"/>
              <a:t>può:</a:t>
            </a:r>
            <a:endParaRPr lang="it-IT" dirty="0"/>
          </a:p>
        </p:txBody>
      </p:sp>
      <p:sp>
        <p:nvSpPr>
          <p:cNvPr id="4" name="Segnaposto numero diapositiva 3"/>
          <p:cNvSpPr>
            <a:spLocks noGrp="1"/>
          </p:cNvSpPr>
          <p:nvPr>
            <p:ph type="sldNum" sz="quarter" idx="15"/>
          </p:nvPr>
        </p:nvSpPr>
        <p:spPr/>
        <p:txBody>
          <a:bodyPr/>
          <a:lstStyle/>
          <a:p>
            <a:fld id="{4D7ECDE7-5B88-456E-954D-E8611C472F3F}" type="slidenum">
              <a:rPr lang="it-IT" smtClean="0"/>
              <a:pPr/>
              <a:t>22</a:t>
            </a:fld>
            <a:endParaRPr lang="it-IT"/>
          </a:p>
        </p:txBody>
      </p:sp>
      <p:sp>
        <p:nvSpPr>
          <p:cNvPr id="5" name="Titolo 1"/>
          <p:cNvSpPr>
            <a:spLocks noGrp="1"/>
          </p:cNvSpPr>
          <p:nvPr>
            <p:ph type="title"/>
          </p:nvPr>
        </p:nvSpPr>
        <p:spPr>
          <a:xfrm>
            <a:off x="457200" y="-531440"/>
            <a:ext cx="7467600" cy="1143000"/>
          </a:xfrm>
        </p:spPr>
        <p:txBody>
          <a:bodyPr>
            <a:normAutofit/>
          </a:bodyPr>
          <a:lstStyle/>
          <a:p>
            <a:r>
              <a:rPr lang="it-IT" sz="3200" b="1" dirty="0" smtClean="0"/>
              <a:t>le fasi di una legge</a:t>
            </a:r>
            <a:endParaRPr lang="it-IT" sz="3200" b="1" dirty="0"/>
          </a:p>
        </p:txBody>
      </p:sp>
      <p:cxnSp>
        <p:nvCxnSpPr>
          <p:cNvPr id="7" name="Connettore 2 6"/>
          <p:cNvCxnSpPr/>
          <p:nvPr/>
        </p:nvCxnSpPr>
        <p:spPr>
          <a:xfrm>
            <a:off x="3851920" y="1412776"/>
            <a:ext cx="0" cy="576064"/>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
        <p:nvSpPr>
          <p:cNvPr id="12" name="Rettangolo 11"/>
          <p:cNvSpPr/>
          <p:nvPr/>
        </p:nvSpPr>
        <p:spPr>
          <a:xfrm>
            <a:off x="323528" y="4365104"/>
            <a:ext cx="3779912" cy="1938992"/>
          </a:xfrm>
          <a:prstGeom prst="rect">
            <a:avLst/>
          </a:prstGeom>
        </p:spPr>
        <p:txBody>
          <a:bodyPr wrap="square">
            <a:spAutoFit/>
          </a:bodyPr>
          <a:lstStyle/>
          <a:p>
            <a:r>
              <a:rPr lang="it-IT" sz="2000" dirty="0" smtClean="0"/>
              <a:t>decidere di </a:t>
            </a:r>
            <a:r>
              <a:rPr lang="it-IT" sz="2000" b="1" dirty="0" smtClean="0"/>
              <a:t>accogliere</a:t>
            </a:r>
            <a:r>
              <a:rPr lang="it-IT" sz="2000" dirty="0" smtClean="0"/>
              <a:t> la posizione del Parlamento, </a:t>
            </a:r>
          </a:p>
          <a:p>
            <a:endParaRPr lang="it-IT" sz="2000" dirty="0" smtClean="0"/>
          </a:p>
          <a:p>
            <a:endParaRPr lang="it-IT" sz="2000" dirty="0" smtClean="0"/>
          </a:p>
          <a:p>
            <a:endParaRPr lang="it-IT" sz="2000" dirty="0" smtClean="0"/>
          </a:p>
          <a:p>
            <a:r>
              <a:rPr lang="it-IT" sz="2000" dirty="0" smtClean="0"/>
              <a:t>atto legislativo è adottato </a:t>
            </a:r>
            <a:endParaRPr lang="it-IT" sz="2000" dirty="0"/>
          </a:p>
        </p:txBody>
      </p:sp>
      <p:cxnSp>
        <p:nvCxnSpPr>
          <p:cNvPr id="13" name="Connettore 2 12"/>
          <p:cNvCxnSpPr/>
          <p:nvPr/>
        </p:nvCxnSpPr>
        <p:spPr>
          <a:xfrm flipH="1">
            <a:off x="1619672" y="3284984"/>
            <a:ext cx="1872208" cy="1008112"/>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14" name="Connettore 2 13"/>
          <p:cNvCxnSpPr/>
          <p:nvPr/>
        </p:nvCxnSpPr>
        <p:spPr>
          <a:xfrm>
            <a:off x="3491880" y="3284984"/>
            <a:ext cx="2448272" cy="1080120"/>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
        <p:nvSpPr>
          <p:cNvPr id="15" name="Rettangolo 14"/>
          <p:cNvSpPr/>
          <p:nvPr/>
        </p:nvSpPr>
        <p:spPr>
          <a:xfrm>
            <a:off x="4788024" y="4365104"/>
            <a:ext cx="3779912" cy="2246769"/>
          </a:xfrm>
          <a:prstGeom prst="rect">
            <a:avLst/>
          </a:prstGeom>
        </p:spPr>
        <p:txBody>
          <a:bodyPr wrap="square">
            <a:spAutoFit/>
          </a:bodyPr>
          <a:lstStyle/>
          <a:p>
            <a:r>
              <a:rPr lang="it-IT" sz="2000" b="1" dirty="0" smtClean="0"/>
              <a:t>modificare </a:t>
            </a:r>
            <a:r>
              <a:rPr lang="it-IT" sz="2000" dirty="0" smtClean="0"/>
              <a:t>la posizione del Parlamento </a:t>
            </a:r>
          </a:p>
          <a:p>
            <a:endParaRPr lang="it-IT" sz="2000" dirty="0" smtClean="0"/>
          </a:p>
          <a:p>
            <a:endParaRPr lang="it-IT" sz="2000" dirty="0" smtClean="0"/>
          </a:p>
          <a:p>
            <a:r>
              <a:rPr lang="it-IT" sz="2000" dirty="0" smtClean="0"/>
              <a:t>rinviare la proposta al Parlamento per una </a:t>
            </a:r>
            <a:r>
              <a:rPr lang="it-IT" sz="2000" b="1" dirty="0" smtClean="0"/>
              <a:t>seconda lettura.</a:t>
            </a:r>
            <a:endParaRPr lang="it-IT" sz="2000" dirty="0"/>
          </a:p>
        </p:txBody>
      </p:sp>
      <p:cxnSp>
        <p:nvCxnSpPr>
          <p:cNvPr id="18" name="Connettore 2 17"/>
          <p:cNvCxnSpPr/>
          <p:nvPr/>
        </p:nvCxnSpPr>
        <p:spPr>
          <a:xfrm>
            <a:off x="1691680" y="5085184"/>
            <a:ext cx="0" cy="576064"/>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19" name="Connettore 2 18"/>
          <p:cNvCxnSpPr/>
          <p:nvPr/>
        </p:nvCxnSpPr>
        <p:spPr>
          <a:xfrm>
            <a:off x="5724128" y="5013176"/>
            <a:ext cx="0" cy="576064"/>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
        <p:nvSpPr>
          <p:cNvPr id="20" name="Segnaposto piè di pagina 19"/>
          <p:cNvSpPr>
            <a:spLocks noGrp="1"/>
          </p:cNvSpPr>
          <p:nvPr>
            <p:ph type="ftr" sz="quarter" idx="16"/>
          </p:nvPr>
        </p:nvSpPr>
        <p:spPr/>
        <p:txBody>
          <a:bodyPr/>
          <a:lstStyle/>
          <a:p>
            <a:r>
              <a:rPr lang="it-IT" smtClean="0"/>
              <a:t>2013-2014</a:t>
            </a:r>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0-#ppt_w/2"/>
                                          </p:val>
                                        </p:tav>
                                        <p:tav tm="100000">
                                          <p:val>
                                            <p:strVal val="#ppt_x"/>
                                          </p:val>
                                        </p:tav>
                                      </p:tavLst>
                                    </p:anim>
                                    <p:anim calcmode="lin" valueType="num">
                                      <p:cBhvr additive="base">
                                        <p:cTn id="13" dur="500" fill="hold"/>
                                        <p:tgtEl>
                                          <p:spTgt spid="12"/>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additive="base">
                                        <p:cTn id="17" dur="500" fill="hold"/>
                                        <p:tgtEl>
                                          <p:spTgt spid="18"/>
                                        </p:tgtEl>
                                        <p:attrNameLst>
                                          <p:attrName>ppt_x</p:attrName>
                                        </p:attrNameLst>
                                      </p:cBhvr>
                                      <p:tavLst>
                                        <p:tav tm="0">
                                          <p:val>
                                            <p:strVal val="0-#ppt_w/2"/>
                                          </p:val>
                                        </p:tav>
                                        <p:tav tm="100000">
                                          <p:val>
                                            <p:strVal val="#ppt_x"/>
                                          </p:val>
                                        </p:tav>
                                      </p:tavLst>
                                    </p:anim>
                                    <p:anim calcmode="lin" valueType="num">
                                      <p:cBhvr additive="base">
                                        <p:cTn id="18" dur="500" fill="hold"/>
                                        <p:tgtEl>
                                          <p:spTgt spid="1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nodeType="afterEffect">
                                  <p:stCondLst>
                                    <p:cond delay="150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1+#ppt_w/2"/>
                                          </p:val>
                                        </p:tav>
                                        <p:tav tm="100000">
                                          <p:val>
                                            <p:strVal val="#ppt_x"/>
                                          </p:val>
                                        </p:tav>
                                      </p:tavLst>
                                    </p:anim>
                                    <p:anim calcmode="lin" valueType="num">
                                      <p:cBhvr additive="base">
                                        <p:cTn id="23" dur="500" fill="hold"/>
                                        <p:tgtEl>
                                          <p:spTgt spid="14"/>
                                        </p:tgtEl>
                                        <p:attrNameLst>
                                          <p:attrName>ppt_y</p:attrName>
                                        </p:attrNameLst>
                                      </p:cBhvr>
                                      <p:tavLst>
                                        <p:tav tm="0">
                                          <p:val>
                                            <p:strVal val="#ppt_y"/>
                                          </p:val>
                                        </p:tav>
                                        <p:tav tm="100000">
                                          <p:val>
                                            <p:strVal val="#ppt_y"/>
                                          </p:val>
                                        </p:tav>
                                      </p:tavLst>
                                    </p:anim>
                                  </p:childTnLst>
                                </p:cTn>
                              </p:par>
                              <p:par>
                                <p:cTn id="24" presetID="2" presetClass="entr" presetSubtype="2" fill="hold" grpId="0" nodeType="withEffect">
                                  <p:stCondLst>
                                    <p:cond delay="150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500" fill="hold"/>
                                        <p:tgtEl>
                                          <p:spTgt spid="15"/>
                                        </p:tgtEl>
                                        <p:attrNameLst>
                                          <p:attrName>ppt_x</p:attrName>
                                        </p:attrNameLst>
                                      </p:cBhvr>
                                      <p:tavLst>
                                        <p:tav tm="0">
                                          <p:val>
                                            <p:strVal val="1+#ppt_w/2"/>
                                          </p:val>
                                        </p:tav>
                                        <p:tav tm="100000">
                                          <p:val>
                                            <p:strVal val="#ppt_x"/>
                                          </p:val>
                                        </p:tav>
                                      </p:tavLst>
                                    </p:anim>
                                    <p:anim calcmode="lin" valueType="num">
                                      <p:cBhvr additive="base">
                                        <p:cTn id="27" dur="500" fill="hold"/>
                                        <p:tgtEl>
                                          <p:spTgt spid="15"/>
                                        </p:tgtEl>
                                        <p:attrNameLst>
                                          <p:attrName>ppt_y</p:attrName>
                                        </p:attrNameLst>
                                      </p:cBhvr>
                                      <p:tavLst>
                                        <p:tav tm="0">
                                          <p:val>
                                            <p:strVal val="#ppt_y"/>
                                          </p:val>
                                        </p:tav>
                                        <p:tav tm="100000">
                                          <p:val>
                                            <p:strVal val="#ppt_y"/>
                                          </p:val>
                                        </p:tav>
                                      </p:tavLst>
                                    </p:anim>
                                  </p:childTnLst>
                                </p:cTn>
                              </p:par>
                              <p:par>
                                <p:cTn id="28" presetID="2" presetClass="entr" presetSubtype="2" fill="hold" nodeType="withEffect">
                                  <p:stCondLst>
                                    <p:cond delay="1500"/>
                                  </p:stCondLst>
                                  <p:childTnLst>
                                    <p:set>
                                      <p:cBhvr>
                                        <p:cTn id="29" dur="1" fill="hold">
                                          <p:stCondLst>
                                            <p:cond delay="0"/>
                                          </p:stCondLst>
                                        </p:cTn>
                                        <p:tgtEl>
                                          <p:spTgt spid="19"/>
                                        </p:tgtEl>
                                        <p:attrNameLst>
                                          <p:attrName>style.visibility</p:attrName>
                                        </p:attrNameLst>
                                      </p:cBhvr>
                                      <p:to>
                                        <p:strVal val="visible"/>
                                      </p:to>
                                    </p:set>
                                    <p:anim calcmode="lin" valueType="num">
                                      <p:cBhvr additive="base">
                                        <p:cTn id="30" dur="500" fill="hold"/>
                                        <p:tgtEl>
                                          <p:spTgt spid="19"/>
                                        </p:tgtEl>
                                        <p:attrNameLst>
                                          <p:attrName>ppt_x</p:attrName>
                                        </p:attrNameLst>
                                      </p:cBhvr>
                                      <p:tavLst>
                                        <p:tav tm="0">
                                          <p:val>
                                            <p:strVal val="1+#ppt_w/2"/>
                                          </p:val>
                                        </p:tav>
                                        <p:tav tm="100000">
                                          <p:val>
                                            <p:strVal val="#ppt_x"/>
                                          </p:val>
                                        </p:tav>
                                      </p:tavLst>
                                    </p:anim>
                                    <p:anim calcmode="lin" valueType="num">
                                      <p:cBhvr additive="base">
                                        <p:cTn id="31"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sz="quarter" idx="1"/>
          </p:nvPr>
        </p:nvSpPr>
        <p:spPr>
          <a:xfrm>
            <a:off x="457200" y="620688"/>
            <a:ext cx="7467600" cy="864096"/>
          </a:xfrm>
        </p:spPr>
        <p:txBody>
          <a:bodyPr/>
          <a:lstStyle/>
          <a:p>
            <a:r>
              <a:rPr lang="it-IT" dirty="0" smtClean="0"/>
              <a:t>seconda lettura il Parlamento esamina la posizione del Consiglio e può:</a:t>
            </a:r>
            <a:endParaRPr lang="it-IT" dirty="0"/>
          </a:p>
        </p:txBody>
      </p:sp>
      <p:sp>
        <p:nvSpPr>
          <p:cNvPr id="4" name="Segnaposto numero diapositiva 3"/>
          <p:cNvSpPr>
            <a:spLocks noGrp="1"/>
          </p:cNvSpPr>
          <p:nvPr>
            <p:ph type="sldNum" sz="quarter" idx="15"/>
          </p:nvPr>
        </p:nvSpPr>
        <p:spPr/>
        <p:txBody>
          <a:bodyPr/>
          <a:lstStyle/>
          <a:p>
            <a:fld id="{4D7ECDE7-5B88-456E-954D-E8611C472F3F}" type="slidenum">
              <a:rPr lang="it-IT" smtClean="0"/>
              <a:pPr/>
              <a:t>23</a:t>
            </a:fld>
            <a:endParaRPr lang="it-IT"/>
          </a:p>
        </p:txBody>
      </p:sp>
      <p:sp>
        <p:nvSpPr>
          <p:cNvPr id="5" name="Titolo 1"/>
          <p:cNvSpPr txBox="1">
            <a:spLocks/>
          </p:cNvSpPr>
          <p:nvPr/>
        </p:nvSpPr>
        <p:spPr>
          <a:xfrm>
            <a:off x="457200" y="-531440"/>
            <a:ext cx="7467600" cy="1143000"/>
          </a:xfrm>
          <a:prstGeom prst="rect">
            <a:avLst/>
          </a:prstGeom>
        </p:spPr>
        <p:txBody>
          <a:bodyPr vert="horz"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it-IT" sz="3200" b="1" i="0" u="none" strike="noStrike" kern="1200" cap="small" spc="0" normalizeH="0" baseline="0" noProof="0" smtClean="0">
                <a:ln>
                  <a:noFill/>
                </a:ln>
                <a:solidFill>
                  <a:schemeClr val="tx2"/>
                </a:solidFill>
                <a:effectLst/>
                <a:uLnTx/>
                <a:uFillTx/>
                <a:latin typeface="+mj-lt"/>
                <a:ea typeface="+mj-ea"/>
                <a:cs typeface="+mj-cs"/>
              </a:rPr>
              <a:t>le fasi di una legge</a:t>
            </a:r>
            <a:endParaRPr kumimoji="0" lang="it-IT" sz="3200" b="1" i="0" u="none" strike="noStrike" kern="1200" cap="small" spc="0" normalizeH="0" baseline="0" noProof="0" dirty="0">
              <a:ln>
                <a:noFill/>
              </a:ln>
              <a:solidFill>
                <a:schemeClr val="tx2"/>
              </a:solidFill>
              <a:effectLst/>
              <a:uLnTx/>
              <a:uFillTx/>
              <a:latin typeface="+mj-lt"/>
              <a:ea typeface="+mj-ea"/>
              <a:cs typeface="+mj-cs"/>
            </a:endParaRPr>
          </a:p>
        </p:txBody>
      </p:sp>
      <p:sp>
        <p:nvSpPr>
          <p:cNvPr id="8" name="Rettangolo 7"/>
          <p:cNvSpPr/>
          <p:nvPr/>
        </p:nvSpPr>
        <p:spPr>
          <a:xfrm>
            <a:off x="395536" y="2204864"/>
            <a:ext cx="2213992" cy="369332"/>
          </a:xfrm>
          <a:prstGeom prst="rect">
            <a:avLst/>
          </a:prstGeom>
        </p:spPr>
        <p:txBody>
          <a:bodyPr wrap="square">
            <a:spAutoFit/>
          </a:bodyPr>
          <a:lstStyle/>
          <a:p>
            <a:r>
              <a:rPr lang="it-IT" dirty="0" smtClean="0"/>
              <a:t> approvare l’atto</a:t>
            </a:r>
            <a:endParaRPr lang="it-IT" dirty="0"/>
          </a:p>
        </p:txBody>
      </p:sp>
      <p:cxnSp>
        <p:nvCxnSpPr>
          <p:cNvPr id="9" name="Connettore 2 8"/>
          <p:cNvCxnSpPr/>
          <p:nvPr/>
        </p:nvCxnSpPr>
        <p:spPr>
          <a:xfrm flipH="1">
            <a:off x="2051720" y="1484784"/>
            <a:ext cx="1296144" cy="648072"/>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11" name="Connettore 2 10"/>
          <p:cNvCxnSpPr/>
          <p:nvPr/>
        </p:nvCxnSpPr>
        <p:spPr>
          <a:xfrm>
            <a:off x="3347864" y="1484784"/>
            <a:ext cx="1440160" cy="720080"/>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
        <p:nvSpPr>
          <p:cNvPr id="14" name="Rettangolo 13"/>
          <p:cNvSpPr/>
          <p:nvPr/>
        </p:nvSpPr>
        <p:spPr>
          <a:xfrm>
            <a:off x="2843808" y="2348880"/>
            <a:ext cx="2232248" cy="1477328"/>
          </a:xfrm>
          <a:prstGeom prst="rect">
            <a:avLst/>
          </a:prstGeom>
        </p:spPr>
        <p:txBody>
          <a:bodyPr wrap="square">
            <a:spAutoFit/>
          </a:bodyPr>
          <a:lstStyle/>
          <a:p>
            <a:r>
              <a:rPr lang="it-IT" dirty="0" smtClean="0"/>
              <a:t>respingerlo </a:t>
            </a:r>
          </a:p>
          <a:p>
            <a:endParaRPr lang="it-IT" dirty="0" smtClean="0"/>
          </a:p>
          <a:p>
            <a:endParaRPr lang="it-IT" dirty="0" smtClean="0"/>
          </a:p>
          <a:p>
            <a:endParaRPr lang="it-IT" dirty="0" smtClean="0"/>
          </a:p>
          <a:p>
            <a:endParaRPr lang="it-IT" dirty="0" smtClean="0"/>
          </a:p>
        </p:txBody>
      </p:sp>
      <p:sp>
        <p:nvSpPr>
          <p:cNvPr id="18" name="Rettangolo 17"/>
          <p:cNvSpPr/>
          <p:nvPr/>
        </p:nvSpPr>
        <p:spPr>
          <a:xfrm>
            <a:off x="4860032" y="2276872"/>
            <a:ext cx="3744416" cy="1200329"/>
          </a:xfrm>
          <a:prstGeom prst="rect">
            <a:avLst/>
          </a:prstGeom>
        </p:spPr>
        <p:txBody>
          <a:bodyPr wrap="square">
            <a:spAutoFit/>
          </a:bodyPr>
          <a:lstStyle/>
          <a:p>
            <a:r>
              <a:rPr lang="it-IT" dirty="0" smtClean="0"/>
              <a:t>proporre ulteriori emendamenti</a:t>
            </a:r>
          </a:p>
          <a:p>
            <a:endParaRPr lang="it-IT" dirty="0" smtClean="0"/>
          </a:p>
          <a:p>
            <a:endParaRPr lang="it-IT" dirty="0" smtClean="0"/>
          </a:p>
          <a:p>
            <a:endParaRPr lang="it-IT" dirty="0" smtClean="0"/>
          </a:p>
        </p:txBody>
      </p:sp>
      <p:cxnSp>
        <p:nvCxnSpPr>
          <p:cNvPr id="19" name="Connettore 2 18"/>
          <p:cNvCxnSpPr/>
          <p:nvPr/>
        </p:nvCxnSpPr>
        <p:spPr>
          <a:xfrm>
            <a:off x="3563888" y="2708920"/>
            <a:ext cx="0" cy="936104"/>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22" name="Connettore 2 21"/>
          <p:cNvCxnSpPr/>
          <p:nvPr/>
        </p:nvCxnSpPr>
        <p:spPr>
          <a:xfrm>
            <a:off x="5724128" y="2708920"/>
            <a:ext cx="0" cy="936104"/>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23" name="Connettore 2 22"/>
          <p:cNvCxnSpPr/>
          <p:nvPr/>
        </p:nvCxnSpPr>
        <p:spPr>
          <a:xfrm>
            <a:off x="3347864" y="1484784"/>
            <a:ext cx="0" cy="936104"/>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
        <p:nvSpPr>
          <p:cNvPr id="25" name="Rettangolo 24"/>
          <p:cNvSpPr/>
          <p:nvPr/>
        </p:nvSpPr>
        <p:spPr>
          <a:xfrm>
            <a:off x="3635896" y="5301208"/>
            <a:ext cx="2952328" cy="923330"/>
          </a:xfrm>
          <a:prstGeom prst="rect">
            <a:avLst/>
          </a:prstGeom>
        </p:spPr>
        <p:txBody>
          <a:bodyPr wrap="square">
            <a:spAutoFit/>
          </a:bodyPr>
          <a:lstStyle/>
          <a:p>
            <a:r>
              <a:rPr lang="it-IT" dirty="0" smtClean="0"/>
              <a:t>Se manca approvazione si convoca </a:t>
            </a:r>
            <a:r>
              <a:rPr lang="it-IT" b="1" dirty="0" smtClean="0"/>
              <a:t>Comitato di conciliazione.</a:t>
            </a:r>
            <a:endParaRPr lang="it-IT" dirty="0"/>
          </a:p>
        </p:txBody>
      </p:sp>
      <p:sp>
        <p:nvSpPr>
          <p:cNvPr id="26" name="Rettangolo 25"/>
          <p:cNvSpPr/>
          <p:nvPr/>
        </p:nvSpPr>
        <p:spPr>
          <a:xfrm>
            <a:off x="179512" y="2708920"/>
            <a:ext cx="2556792" cy="1569660"/>
          </a:xfrm>
          <a:prstGeom prst="rect">
            <a:avLst/>
          </a:prstGeom>
        </p:spPr>
        <p:txBody>
          <a:bodyPr wrap="square">
            <a:spAutoFit/>
          </a:bodyPr>
          <a:lstStyle/>
          <a:p>
            <a:r>
              <a:rPr lang="it-IT" sz="2400" b="1" dirty="0" smtClean="0"/>
              <a:t>La maggioranza delle proposte è adottata a questo livello.</a:t>
            </a:r>
          </a:p>
        </p:txBody>
      </p:sp>
      <p:cxnSp>
        <p:nvCxnSpPr>
          <p:cNvPr id="27" name="Connettore 2 26"/>
          <p:cNvCxnSpPr/>
          <p:nvPr/>
        </p:nvCxnSpPr>
        <p:spPr>
          <a:xfrm>
            <a:off x="5724128" y="4797152"/>
            <a:ext cx="792088" cy="216024"/>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31" name="Connettore 2 30"/>
          <p:cNvCxnSpPr/>
          <p:nvPr/>
        </p:nvCxnSpPr>
        <p:spPr>
          <a:xfrm>
            <a:off x="7164288" y="5805264"/>
            <a:ext cx="0" cy="648072"/>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34" name="Connettore 2 33"/>
          <p:cNvCxnSpPr/>
          <p:nvPr/>
        </p:nvCxnSpPr>
        <p:spPr>
          <a:xfrm flipH="1">
            <a:off x="5292080" y="4797152"/>
            <a:ext cx="432048" cy="504056"/>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
        <p:nvSpPr>
          <p:cNvPr id="38" name="Rettangolo 37"/>
          <p:cNvSpPr/>
          <p:nvPr/>
        </p:nvSpPr>
        <p:spPr>
          <a:xfrm>
            <a:off x="539552" y="5589240"/>
            <a:ext cx="2448272" cy="1200329"/>
          </a:xfrm>
          <a:prstGeom prst="rect">
            <a:avLst/>
          </a:prstGeom>
          <a:ln>
            <a:solidFill>
              <a:schemeClr val="accent1">
                <a:lumMod val="60000"/>
                <a:lumOff val="40000"/>
              </a:schemeClr>
            </a:solidFill>
          </a:ln>
        </p:spPr>
        <p:txBody>
          <a:bodyPr wrap="square">
            <a:spAutoFit/>
          </a:bodyPr>
          <a:lstStyle/>
          <a:p>
            <a:r>
              <a:rPr lang="it-IT" dirty="0" smtClean="0"/>
              <a:t>Concordato testo che  è trasmesso al PE e al Consiglio per una </a:t>
            </a:r>
            <a:r>
              <a:rPr lang="it-IT" b="1" dirty="0" smtClean="0"/>
              <a:t>terza lettura.</a:t>
            </a:r>
            <a:endParaRPr lang="it-IT" dirty="0"/>
          </a:p>
        </p:txBody>
      </p:sp>
      <p:sp>
        <p:nvSpPr>
          <p:cNvPr id="39" name="Rettangolo 38"/>
          <p:cNvSpPr/>
          <p:nvPr/>
        </p:nvSpPr>
        <p:spPr>
          <a:xfrm>
            <a:off x="6489159" y="4797152"/>
            <a:ext cx="2763361" cy="646331"/>
          </a:xfrm>
          <a:prstGeom prst="rect">
            <a:avLst/>
          </a:prstGeom>
        </p:spPr>
        <p:txBody>
          <a:bodyPr wrap="square">
            <a:spAutoFit/>
          </a:bodyPr>
          <a:lstStyle/>
          <a:p>
            <a:r>
              <a:rPr lang="it-IT" dirty="0" smtClean="0"/>
              <a:t>Se Consiglio approva tutti emendamenti</a:t>
            </a:r>
          </a:p>
        </p:txBody>
      </p:sp>
      <p:sp>
        <p:nvSpPr>
          <p:cNvPr id="41" name="Rettangolo 40"/>
          <p:cNvSpPr/>
          <p:nvPr/>
        </p:nvSpPr>
        <p:spPr>
          <a:xfrm>
            <a:off x="6516216" y="6309320"/>
            <a:ext cx="1492716" cy="369332"/>
          </a:xfrm>
          <a:prstGeom prst="rect">
            <a:avLst/>
          </a:prstGeom>
        </p:spPr>
        <p:txBody>
          <a:bodyPr wrap="none">
            <a:spAutoFit/>
          </a:bodyPr>
          <a:lstStyle/>
          <a:p>
            <a:r>
              <a:rPr lang="it-IT" dirty="0" smtClean="0"/>
              <a:t>Atto adottato</a:t>
            </a:r>
            <a:endParaRPr lang="it-IT" dirty="0"/>
          </a:p>
        </p:txBody>
      </p:sp>
      <p:sp>
        <p:nvSpPr>
          <p:cNvPr id="46" name="Rettangolo 45"/>
          <p:cNvSpPr/>
          <p:nvPr/>
        </p:nvSpPr>
        <p:spPr>
          <a:xfrm>
            <a:off x="323528" y="4581128"/>
            <a:ext cx="2592288" cy="923330"/>
          </a:xfrm>
          <a:prstGeom prst="rect">
            <a:avLst/>
          </a:prstGeom>
          <a:ln>
            <a:solidFill>
              <a:schemeClr val="accent1">
                <a:lumMod val="60000"/>
                <a:lumOff val="40000"/>
              </a:schemeClr>
            </a:solidFill>
          </a:ln>
        </p:spPr>
        <p:txBody>
          <a:bodyPr wrap="square">
            <a:spAutoFit/>
          </a:bodyPr>
          <a:lstStyle/>
          <a:p>
            <a:r>
              <a:rPr lang="it-IT" dirty="0" smtClean="0"/>
              <a:t>non si raggiungere un accordo atto decade e procedura si conclude.</a:t>
            </a:r>
          </a:p>
        </p:txBody>
      </p:sp>
      <p:cxnSp>
        <p:nvCxnSpPr>
          <p:cNvPr id="47" name="Connettore 2 46"/>
          <p:cNvCxnSpPr/>
          <p:nvPr/>
        </p:nvCxnSpPr>
        <p:spPr>
          <a:xfrm flipH="1" flipV="1">
            <a:off x="2843808" y="5373216"/>
            <a:ext cx="864096" cy="288032"/>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49" name="Connettore 2 48"/>
          <p:cNvCxnSpPr/>
          <p:nvPr/>
        </p:nvCxnSpPr>
        <p:spPr>
          <a:xfrm flipH="1">
            <a:off x="2843808" y="5661248"/>
            <a:ext cx="864096" cy="504056"/>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
        <p:nvSpPr>
          <p:cNvPr id="52" name="Rettangolo 51"/>
          <p:cNvSpPr/>
          <p:nvPr/>
        </p:nvSpPr>
        <p:spPr>
          <a:xfrm>
            <a:off x="2483768" y="3717032"/>
            <a:ext cx="2232248" cy="923330"/>
          </a:xfrm>
          <a:prstGeom prst="rect">
            <a:avLst/>
          </a:prstGeom>
        </p:spPr>
        <p:txBody>
          <a:bodyPr wrap="square">
            <a:spAutoFit/>
          </a:bodyPr>
          <a:lstStyle/>
          <a:p>
            <a:r>
              <a:rPr lang="it-IT" dirty="0" smtClean="0"/>
              <a:t>l’atto decade e l’intera procedura termina</a:t>
            </a:r>
            <a:endParaRPr lang="it-IT" dirty="0"/>
          </a:p>
        </p:txBody>
      </p:sp>
      <p:sp>
        <p:nvSpPr>
          <p:cNvPr id="53" name="Rettangolo 52"/>
          <p:cNvSpPr/>
          <p:nvPr/>
        </p:nvSpPr>
        <p:spPr>
          <a:xfrm>
            <a:off x="4860032" y="3573016"/>
            <a:ext cx="3275856" cy="923330"/>
          </a:xfrm>
          <a:prstGeom prst="rect">
            <a:avLst/>
          </a:prstGeom>
        </p:spPr>
        <p:txBody>
          <a:bodyPr wrap="square">
            <a:spAutoFit/>
          </a:bodyPr>
          <a:lstStyle/>
          <a:p>
            <a:r>
              <a:rPr lang="it-IT" dirty="0" smtClean="0"/>
              <a:t>rinviare la</a:t>
            </a:r>
          </a:p>
          <a:p>
            <a:r>
              <a:rPr lang="it-IT" dirty="0" smtClean="0"/>
              <a:t>proposta al Consiglio per una sua seconda lettura.</a:t>
            </a:r>
          </a:p>
        </p:txBody>
      </p:sp>
      <p:sp>
        <p:nvSpPr>
          <p:cNvPr id="54" name="Segnaposto piè di pagina 53"/>
          <p:cNvSpPr>
            <a:spLocks noGrp="1"/>
          </p:cNvSpPr>
          <p:nvPr>
            <p:ph type="ftr" sz="quarter" idx="16"/>
          </p:nvPr>
        </p:nvSpPr>
        <p:spPr/>
        <p:txBody>
          <a:bodyPr/>
          <a:lstStyle/>
          <a:p>
            <a:r>
              <a:rPr lang="it-IT" smtClean="0"/>
              <a:t>2013-2014</a:t>
            </a:r>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52"/>
                                        </p:tgtEl>
                                        <p:attrNameLst>
                                          <p:attrName>style.visibility</p:attrName>
                                        </p:attrNameLst>
                                      </p:cBhvr>
                                      <p:to>
                                        <p:strVal val="visible"/>
                                      </p:to>
                                    </p:set>
                                    <p:anim calcmode="lin" valueType="num">
                                      <p:cBhvr additive="base">
                                        <p:cTn id="12" dur="500" fill="hold"/>
                                        <p:tgtEl>
                                          <p:spTgt spid="52"/>
                                        </p:tgtEl>
                                        <p:attrNameLst>
                                          <p:attrName>ppt_x</p:attrName>
                                        </p:attrNameLst>
                                      </p:cBhvr>
                                      <p:tavLst>
                                        <p:tav tm="0">
                                          <p:val>
                                            <p:strVal val="#ppt_x"/>
                                          </p:val>
                                        </p:tav>
                                        <p:tav tm="100000">
                                          <p:val>
                                            <p:strVal val="#ppt_x"/>
                                          </p:val>
                                        </p:tav>
                                      </p:tavLst>
                                    </p:anim>
                                    <p:anim calcmode="lin" valueType="num">
                                      <p:cBhvr additive="base">
                                        <p:cTn id="13" dur="500" fill="hold"/>
                                        <p:tgtEl>
                                          <p:spTgt spid="52"/>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2"/>
                                        </p:tgtEl>
                                        <p:attrNameLst>
                                          <p:attrName>style.visibility</p:attrName>
                                        </p:attrNameLst>
                                      </p:cBhvr>
                                      <p:to>
                                        <p:strVal val="visible"/>
                                      </p:to>
                                    </p:set>
                                    <p:anim calcmode="lin" valueType="num">
                                      <p:cBhvr additive="base">
                                        <p:cTn id="18" dur="500" fill="hold"/>
                                        <p:tgtEl>
                                          <p:spTgt spid="22"/>
                                        </p:tgtEl>
                                        <p:attrNameLst>
                                          <p:attrName>ppt_x</p:attrName>
                                        </p:attrNameLst>
                                      </p:cBhvr>
                                      <p:tavLst>
                                        <p:tav tm="0">
                                          <p:val>
                                            <p:strVal val="#ppt_x"/>
                                          </p:val>
                                        </p:tav>
                                        <p:tav tm="100000">
                                          <p:val>
                                            <p:strVal val="#ppt_x"/>
                                          </p:val>
                                        </p:tav>
                                      </p:tavLst>
                                    </p:anim>
                                    <p:anim calcmode="lin" valueType="num">
                                      <p:cBhvr additive="base">
                                        <p:cTn id="19" dur="500" fill="hold"/>
                                        <p:tgtEl>
                                          <p:spTgt spid="22"/>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53"/>
                                        </p:tgtEl>
                                        <p:attrNameLst>
                                          <p:attrName>style.visibility</p:attrName>
                                        </p:attrNameLst>
                                      </p:cBhvr>
                                      <p:to>
                                        <p:strVal val="visible"/>
                                      </p:to>
                                    </p:set>
                                    <p:anim calcmode="lin" valueType="num">
                                      <p:cBhvr additive="base">
                                        <p:cTn id="22" dur="500" fill="hold"/>
                                        <p:tgtEl>
                                          <p:spTgt spid="53"/>
                                        </p:tgtEl>
                                        <p:attrNameLst>
                                          <p:attrName>ppt_x</p:attrName>
                                        </p:attrNameLst>
                                      </p:cBhvr>
                                      <p:tavLst>
                                        <p:tav tm="0">
                                          <p:val>
                                            <p:strVal val="#ppt_x"/>
                                          </p:val>
                                        </p:tav>
                                        <p:tav tm="100000">
                                          <p:val>
                                            <p:strVal val="#ppt_x"/>
                                          </p:val>
                                        </p:tav>
                                      </p:tavLst>
                                    </p:anim>
                                    <p:anim calcmode="lin" valueType="num">
                                      <p:cBhvr additive="base">
                                        <p:cTn id="23" dur="500" fill="hold"/>
                                        <p:tgtEl>
                                          <p:spTgt spid="53"/>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additive="base">
                                        <p:cTn id="28" dur="500" fill="hold"/>
                                        <p:tgtEl>
                                          <p:spTgt spid="27"/>
                                        </p:tgtEl>
                                        <p:attrNameLst>
                                          <p:attrName>ppt_x</p:attrName>
                                        </p:attrNameLst>
                                      </p:cBhvr>
                                      <p:tavLst>
                                        <p:tav tm="0">
                                          <p:val>
                                            <p:strVal val="#ppt_x"/>
                                          </p:val>
                                        </p:tav>
                                        <p:tav tm="100000">
                                          <p:val>
                                            <p:strVal val="#ppt_x"/>
                                          </p:val>
                                        </p:tav>
                                      </p:tavLst>
                                    </p:anim>
                                    <p:anim calcmode="lin" valueType="num">
                                      <p:cBhvr additive="base">
                                        <p:cTn id="29" dur="500" fill="hold"/>
                                        <p:tgtEl>
                                          <p:spTgt spid="27"/>
                                        </p:tgtEl>
                                        <p:attrNameLst>
                                          <p:attrName>ppt_y</p:attrName>
                                        </p:attrNameLst>
                                      </p:cBhvr>
                                      <p:tavLst>
                                        <p:tav tm="0">
                                          <p:val>
                                            <p:strVal val="1+#ppt_h/2"/>
                                          </p:val>
                                        </p:tav>
                                        <p:tav tm="100000">
                                          <p:val>
                                            <p:strVal val="#ppt_y"/>
                                          </p:val>
                                        </p:tav>
                                      </p:tavLst>
                                    </p:anim>
                                  </p:childTnLst>
                                </p:cTn>
                              </p:par>
                            </p:childTnLst>
                          </p:cTn>
                        </p:par>
                        <p:par>
                          <p:cTn id="30" fill="hold">
                            <p:stCondLst>
                              <p:cond delay="500"/>
                            </p:stCondLst>
                            <p:childTnLst>
                              <p:par>
                                <p:cTn id="31" presetID="2" presetClass="entr" presetSubtype="4" fill="hold" grpId="0" nodeType="afterEffect">
                                  <p:stCondLst>
                                    <p:cond delay="0"/>
                                  </p:stCondLst>
                                  <p:childTnLst>
                                    <p:set>
                                      <p:cBhvr>
                                        <p:cTn id="32" dur="1" fill="hold">
                                          <p:stCondLst>
                                            <p:cond delay="0"/>
                                          </p:stCondLst>
                                        </p:cTn>
                                        <p:tgtEl>
                                          <p:spTgt spid="39"/>
                                        </p:tgtEl>
                                        <p:attrNameLst>
                                          <p:attrName>style.visibility</p:attrName>
                                        </p:attrNameLst>
                                      </p:cBhvr>
                                      <p:to>
                                        <p:strVal val="visible"/>
                                      </p:to>
                                    </p:set>
                                    <p:anim calcmode="lin" valueType="num">
                                      <p:cBhvr additive="base">
                                        <p:cTn id="33" dur="500" fill="hold"/>
                                        <p:tgtEl>
                                          <p:spTgt spid="39"/>
                                        </p:tgtEl>
                                        <p:attrNameLst>
                                          <p:attrName>ppt_x</p:attrName>
                                        </p:attrNameLst>
                                      </p:cBhvr>
                                      <p:tavLst>
                                        <p:tav tm="0">
                                          <p:val>
                                            <p:strVal val="#ppt_x"/>
                                          </p:val>
                                        </p:tav>
                                        <p:tav tm="100000">
                                          <p:val>
                                            <p:strVal val="#ppt_x"/>
                                          </p:val>
                                        </p:tav>
                                      </p:tavLst>
                                    </p:anim>
                                    <p:anim calcmode="lin" valueType="num">
                                      <p:cBhvr additive="base">
                                        <p:cTn id="34" dur="500" fill="hold"/>
                                        <p:tgtEl>
                                          <p:spTgt spid="39"/>
                                        </p:tgtEl>
                                        <p:attrNameLst>
                                          <p:attrName>ppt_y</p:attrName>
                                        </p:attrNameLst>
                                      </p:cBhvr>
                                      <p:tavLst>
                                        <p:tav tm="0">
                                          <p:val>
                                            <p:strVal val="1+#ppt_h/2"/>
                                          </p:val>
                                        </p:tav>
                                        <p:tav tm="100000">
                                          <p:val>
                                            <p:strVal val="#ppt_y"/>
                                          </p:val>
                                        </p:tav>
                                      </p:tavLst>
                                    </p:anim>
                                  </p:childTnLst>
                                </p:cTn>
                              </p:par>
                            </p:childTnLst>
                          </p:cTn>
                        </p:par>
                        <p:par>
                          <p:cTn id="35" fill="hold">
                            <p:stCondLst>
                              <p:cond delay="1000"/>
                            </p:stCondLst>
                            <p:childTnLst>
                              <p:par>
                                <p:cTn id="36" presetID="2" presetClass="entr" presetSubtype="4" fill="hold" nodeType="afterEffect">
                                  <p:stCondLst>
                                    <p:cond delay="0"/>
                                  </p:stCondLst>
                                  <p:childTnLst>
                                    <p:set>
                                      <p:cBhvr>
                                        <p:cTn id="37" dur="1" fill="hold">
                                          <p:stCondLst>
                                            <p:cond delay="0"/>
                                          </p:stCondLst>
                                        </p:cTn>
                                        <p:tgtEl>
                                          <p:spTgt spid="31"/>
                                        </p:tgtEl>
                                        <p:attrNameLst>
                                          <p:attrName>style.visibility</p:attrName>
                                        </p:attrNameLst>
                                      </p:cBhvr>
                                      <p:to>
                                        <p:strVal val="visible"/>
                                      </p:to>
                                    </p:set>
                                    <p:anim calcmode="lin" valueType="num">
                                      <p:cBhvr additive="base">
                                        <p:cTn id="38" dur="500" fill="hold"/>
                                        <p:tgtEl>
                                          <p:spTgt spid="31"/>
                                        </p:tgtEl>
                                        <p:attrNameLst>
                                          <p:attrName>ppt_x</p:attrName>
                                        </p:attrNameLst>
                                      </p:cBhvr>
                                      <p:tavLst>
                                        <p:tav tm="0">
                                          <p:val>
                                            <p:strVal val="#ppt_x"/>
                                          </p:val>
                                        </p:tav>
                                        <p:tav tm="100000">
                                          <p:val>
                                            <p:strVal val="#ppt_x"/>
                                          </p:val>
                                        </p:tav>
                                      </p:tavLst>
                                    </p:anim>
                                    <p:anim calcmode="lin" valueType="num">
                                      <p:cBhvr additive="base">
                                        <p:cTn id="39" dur="500" fill="hold"/>
                                        <p:tgtEl>
                                          <p:spTgt spid="31"/>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 calcmode="lin" valueType="num">
                                      <p:cBhvr additive="base">
                                        <p:cTn id="42" dur="500" fill="hold"/>
                                        <p:tgtEl>
                                          <p:spTgt spid="41"/>
                                        </p:tgtEl>
                                        <p:attrNameLst>
                                          <p:attrName>ppt_x</p:attrName>
                                        </p:attrNameLst>
                                      </p:cBhvr>
                                      <p:tavLst>
                                        <p:tav tm="0">
                                          <p:val>
                                            <p:strVal val="#ppt_x"/>
                                          </p:val>
                                        </p:tav>
                                        <p:tav tm="100000">
                                          <p:val>
                                            <p:strVal val="#ppt_x"/>
                                          </p:val>
                                        </p:tav>
                                      </p:tavLst>
                                    </p:anim>
                                    <p:anim calcmode="lin" valueType="num">
                                      <p:cBhvr additive="base">
                                        <p:cTn id="43" dur="500" fill="hold"/>
                                        <p:tgtEl>
                                          <p:spTgt spid="41"/>
                                        </p:tgtEl>
                                        <p:attrNameLst>
                                          <p:attrName>ppt_y</p:attrName>
                                        </p:attrNameLst>
                                      </p:cBhvr>
                                      <p:tavLst>
                                        <p:tav tm="0">
                                          <p:val>
                                            <p:strVal val="1+#ppt_h/2"/>
                                          </p:val>
                                        </p:tav>
                                        <p:tav tm="100000">
                                          <p:val>
                                            <p:strVal val="#ppt_y"/>
                                          </p:val>
                                        </p:tav>
                                      </p:tavLst>
                                    </p:anim>
                                  </p:childTnLst>
                                </p:cTn>
                              </p:par>
                            </p:childTnLst>
                          </p:cTn>
                        </p:par>
                        <p:par>
                          <p:cTn id="44" fill="hold">
                            <p:stCondLst>
                              <p:cond delay="1500"/>
                            </p:stCondLst>
                            <p:childTnLst>
                              <p:par>
                                <p:cTn id="45" presetID="2" presetClass="entr" presetSubtype="4" fill="hold" nodeType="afterEffect">
                                  <p:stCondLst>
                                    <p:cond delay="0"/>
                                  </p:stCondLst>
                                  <p:childTnLst>
                                    <p:set>
                                      <p:cBhvr>
                                        <p:cTn id="46" dur="1" fill="hold">
                                          <p:stCondLst>
                                            <p:cond delay="0"/>
                                          </p:stCondLst>
                                        </p:cTn>
                                        <p:tgtEl>
                                          <p:spTgt spid="34"/>
                                        </p:tgtEl>
                                        <p:attrNameLst>
                                          <p:attrName>style.visibility</p:attrName>
                                        </p:attrNameLst>
                                      </p:cBhvr>
                                      <p:to>
                                        <p:strVal val="visible"/>
                                      </p:to>
                                    </p:set>
                                    <p:anim calcmode="lin" valueType="num">
                                      <p:cBhvr additive="base">
                                        <p:cTn id="47" dur="500" fill="hold"/>
                                        <p:tgtEl>
                                          <p:spTgt spid="34"/>
                                        </p:tgtEl>
                                        <p:attrNameLst>
                                          <p:attrName>ppt_x</p:attrName>
                                        </p:attrNameLst>
                                      </p:cBhvr>
                                      <p:tavLst>
                                        <p:tav tm="0">
                                          <p:val>
                                            <p:strVal val="#ppt_x"/>
                                          </p:val>
                                        </p:tav>
                                        <p:tav tm="100000">
                                          <p:val>
                                            <p:strVal val="#ppt_x"/>
                                          </p:val>
                                        </p:tav>
                                      </p:tavLst>
                                    </p:anim>
                                    <p:anim calcmode="lin" valueType="num">
                                      <p:cBhvr additive="base">
                                        <p:cTn id="48" dur="500" fill="hold"/>
                                        <p:tgtEl>
                                          <p:spTgt spid="34"/>
                                        </p:tgtEl>
                                        <p:attrNameLst>
                                          <p:attrName>ppt_y</p:attrName>
                                        </p:attrNameLst>
                                      </p:cBhvr>
                                      <p:tavLst>
                                        <p:tav tm="0">
                                          <p:val>
                                            <p:strVal val="1+#ppt_h/2"/>
                                          </p:val>
                                        </p:tav>
                                        <p:tav tm="100000">
                                          <p:val>
                                            <p:strVal val="#ppt_y"/>
                                          </p:val>
                                        </p:tav>
                                      </p:tavLst>
                                    </p:anim>
                                  </p:childTnLst>
                                </p:cTn>
                              </p:par>
                            </p:childTnLst>
                          </p:cTn>
                        </p:par>
                        <p:par>
                          <p:cTn id="49" fill="hold">
                            <p:stCondLst>
                              <p:cond delay="2000"/>
                            </p:stCondLst>
                            <p:childTnLst>
                              <p:par>
                                <p:cTn id="50" presetID="2" presetClass="entr" presetSubtype="4" fill="hold" grpId="0" nodeType="afterEffect">
                                  <p:stCondLst>
                                    <p:cond delay="0"/>
                                  </p:stCondLst>
                                  <p:childTnLst>
                                    <p:set>
                                      <p:cBhvr>
                                        <p:cTn id="51" dur="1" fill="hold">
                                          <p:stCondLst>
                                            <p:cond delay="0"/>
                                          </p:stCondLst>
                                        </p:cTn>
                                        <p:tgtEl>
                                          <p:spTgt spid="25"/>
                                        </p:tgtEl>
                                        <p:attrNameLst>
                                          <p:attrName>style.visibility</p:attrName>
                                        </p:attrNameLst>
                                      </p:cBhvr>
                                      <p:to>
                                        <p:strVal val="visible"/>
                                      </p:to>
                                    </p:set>
                                    <p:anim calcmode="lin" valueType="num">
                                      <p:cBhvr additive="base">
                                        <p:cTn id="52" dur="500" fill="hold"/>
                                        <p:tgtEl>
                                          <p:spTgt spid="25"/>
                                        </p:tgtEl>
                                        <p:attrNameLst>
                                          <p:attrName>ppt_x</p:attrName>
                                        </p:attrNameLst>
                                      </p:cBhvr>
                                      <p:tavLst>
                                        <p:tav tm="0">
                                          <p:val>
                                            <p:strVal val="#ppt_x"/>
                                          </p:val>
                                        </p:tav>
                                        <p:tav tm="100000">
                                          <p:val>
                                            <p:strVal val="#ppt_x"/>
                                          </p:val>
                                        </p:tav>
                                      </p:tavLst>
                                    </p:anim>
                                    <p:anim calcmode="lin" valueType="num">
                                      <p:cBhvr additive="base">
                                        <p:cTn id="53" dur="500" fill="hold"/>
                                        <p:tgtEl>
                                          <p:spTgt spid="25"/>
                                        </p:tgtEl>
                                        <p:attrNameLst>
                                          <p:attrName>ppt_y</p:attrName>
                                        </p:attrNameLst>
                                      </p:cBhvr>
                                      <p:tavLst>
                                        <p:tav tm="0">
                                          <p:val>
                                            <p:strVal val="1+#ppt_h/2"/>
                                          </p:val>
                                        </p:tav>
                                        <p:tav tm="100000">
                                          <p:val>
                                            <p:strVal val="#ppt_y"/>
                                          </p:val>
                                        </p:tav>
                                      </p:tavLst>
                                    </p:anim>
                                  </p:childTnLst>
                                </p:cTn>
                              </p:par>
                              <p:par>
                                <p:cTn id="54" presetID="2" presetClass="entr" presetSubtype="4" fill="hold" nodeType="withEffect">
                                  <p:stCondLst>
                                    <p:cond delay="0"/>
                                  </p:stCondLst>
                                  <p:childTnLst>
                                    <p:set>
                                      <p:cBhvr>
                                        <p:cTn id="55" dur="1" fill="hold">
                                          <p:stCondLst>
                                            <p:cond delay="0"/>
                                          </p:stCondLst>
                                        </p:cTn>
                                        <p:tgtEl>
                                          <p:spTgt spid="47"/>
                                        </p:tgtEl>
                                        <p:attrNameLst>
                                          <p:attrName>style.visibility</p:attrName>
                                        </p:attrNameLst>
                                      </p:cBhvr>
                                      <p:to>
                                        <p:strVal val="visible"/>
                                      </p:to>
                                    </p:set>
                                    <p:anim calcmode="lin" valueType="num">
                                      <p:cBhvr additive="base">
                                        <p:cTn id="56" dur="500" fill="hold"/>
                                        <p:tgtEl>
                                          <p:spTgt spid="47"/>
                                        </p:tgtEl>
                                        <p:attrNameLst>
                                          <p:attrName>ppt_x</p:attrName>
                                        </p:attrNameLst>
                                      </p:cBhvr>
                                      <p:tavLst>
                                        <p:tav tm="0">
                                          <p:val>
                                            <p:strVal val="#ppt_x"/>
                                          </p:val>
                                        </p:tav>
                                        <p:tav tm="100000">
                                          <p:val>
                                            <p:strVal val="#ppt_x"/>
                                          </p:val>
                                        </p:tav>
                                      </p:tavLst>
                                    </p:anim>
                                    <p:anim calcmode="lin" valueType="num">
                                      <p:cBhvr additive="base">
                                        <p:cTn id="57" dur="500" fill="hold"/>
                                        <p:tgtEl>
                                          <p:spTgt spid="47"/>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46"/>
                                        </p:tgtEl>
                                        <p:attrNameLst>
                                          <p:attrName>style.visibility</p:attrName>
                                        </p:attrNameLst>
                                      </p:cBhvr>
                                      <p:to>
                                        <p:strVal val="visible"/>
                                      </p:to>
                                    </p:set>
                                    <p:anim calcmode="lin" valueType="num">
                                      <p:cBhvr additive="base">
                                        <p:cTn id="60" dur="500" fill="hold"/>
                                        <p:tgtEl>
                                          <p:spTgt spid="46"/>
                                        </p:tgtEl>
                                        <p:attrNameLst>
                                          <p:attrName>ppt_x</p:attrName>
                                        </p:attrNameLst>
                                      </p:cBhvr>
                                      <p:tavLst>
                                        <p:tav tm="0">
                                          <p:val>
                                            <p:strVal val="#ppt_x"/>
                                          </p:val>
                                        </p:tav>
                                        <p:tav tm="100000">
                                          <p:val>
                                            <p:strVal val="#ppt_x"/>
                                          </p:val>
                                        </p:tav>
                                      </p:tavLst>
                                    </p:anim>
                                    <p:anim calcmode="lin" valueType="num">
                                      <p:cBhvr additive="base">
                                        <p:cTn id="61" dur="500" fill="hold"/>
                                        <p:tgtEl>
                                          <p:spTgt spid="46"/>
                                        </p:tgtEl>
                                        <p:attrNameLst>
                                          <p:attrName>ppt_y</p:attrName>
                                        </p:attrNameLst>
                                      </p:cBhvr>
                                      <p:tavLst>
                                        <p:tav tm="0">
                                          <p:val>
                                            <p:strVal val="1+#ppt_h/2"/>
                                          </p:val>
                                        </p:tav>
                                        <p:tav tm="100000">
                                          <p:val>
                                            <p:strVal val="#ppt_y"/>
                                          </p:val>
                                        </p:tav>
                                      </p:tavLst>
                                    </p:anim>
                                  </p:childTnLst>
                                </p:cTn>
                              </p:par>
                            </p:childTnLst>
                          </p:cTn>
                        </p:par>
                        <p:par>
                          <p:cTn id="62" fill="hold">
                            <p:stCondLst>
                              <p:cond delay="2500"/>
                            </p:stCondLst>
                            <p:childTnLst>
                              <p:par>
                                <p:cTn id="63" presetID="2" presetClass="entr" presetSubtype="4" fill="hold" nodeType="afterEffect">
                                  <p:stCondLst>
                                    <p:cond delay="0"/>
                                  </p:stCondLst>
                                  <p:childTnLst>
                                    <p:set>
                                      <p:cBhvr>
                                        <p:cTn id="64" dur="1" fill="hold">
                                          <p:stCondLst>
                                            <p:cond delay="0"/>
                                          </p:stCondLst>
                                        </p:cTn>
                                        <p:tgtEl>
                                          <p:spTgt spid="49"/>
                                        </p:tgtEl>
                                        <p:attrNameLst>
                                          <p:attrName>style.visibility</p:attrName>
                                        </p:attrNameLst>
                                      </p:cBhvr>
                                      <p:to>
                                        <p:strVal val="visible"/>
                                      </p:to>
                                    </p:set>
                                    <p:anim calcmode="lin" valueType="num">
                                      <p:cBhvr additive="base">
                                        <p:cTn id="65" dur="500" fill="hold"/>
                                        <p:tgtEl>
                                          <p:spTgt spid="49"/>
                                        </p:tgtEl>
                                        <p:attrNameLst>
                                          <p:attrName>ppt_x</p:attrName>
                                        </p:attrNameLst>
                                      </p:cBhvr>
                                      <p:tavLst>
                                        <p:tav tm="0">
                                          <p:val>
                                            <p:strVal val="#ppt_x"/>
                                          </p:val>
                                        </p:tav>
                                        <p:tav tm="100000">
                                          <p:val>
                                            <p:strVal val="#ppt_x"/>
                                          </p:val>
                                        </p:tav>
                                      </p:tavLst>
                                    </p:anim>
                                    <p:anim calcmode="lin" valueType="num">
                                      <p:cBhvr additive="base">
                                        <p:cTn id="66" dur="500" fill="hold"/>
                                        <p:tgtEl>
                                          <p:spTgt spid="49"/>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additive="base">
                                        <p:cTn id="69" dur="500" fill="hold"/>
                                        <p:tgtEl>
                                          <p:spTgt spid="38"/>
                                        </p:tgtEl>
                                        <p:attrNameLst>
                                          <p:attrName>ppt_x</p:attrName>
                                        </p:attrNameLst>
                                      </p:cBhvr>
                                      <p:tavLst>
                                        <p:tav tm="0">
                                          <p:val>
                                            <p:strVal val="#ppt_x"/>
                                          </p:val>
                                        </p:tav>
                                        <p:tav tm="100000">
                                          <p:val>
                                            <p:strVal val="#ppt_x"/>
                                          </p:val>
                                        </p:tav>
                                      </p:tavLst>
                                    </p:anim>
                                    <p:anim calcmode="lin" valueType="num">
                                      <p:cBhvr additive="base">
                                        <p:cTn id="70"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8" grpId="0" animBg="1"/>
      <p:bldP spid="39" grpId="0"/>
      <p:bldP spid="41" grpId="0"/>
      <p:bldP spid="46" grpId="0" animBg="1"/>
      <p:bldP spid="52" grpId="0"/>
      <p:bldP spid="5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7467600" cy="562074"/>
          </a:xfrm>
        </p:spPr>
        <p:txBody>
          <a:bodyPr/>
          <a:lstStyle/>
          <a:p>
            <a:r>
              <a:rPr lang="it-IT" b="1" dirty="0" smtClean="0"/>
              <a:t>Proposta adottata</a:t>
            </a:r>
            <a:endParaRPr lang="it-IT" dirty="0"/>
          </a:p>
        </p:txBody>
      </p:sp>
      <p:sp>
        <p:nvSpPr>
          <p:cNvPr id="3" name="Segnaposto contenuto 2"/>
          <p:cNvSpPr>
            <a:spLocks noGrp="1"/>
          </p:cNvSpPr>
          <p:nvPr>
            <p:ph sz="quarter" idx="1"/>
          </p:nvPr>
        </p:nvSpPr>
        <p:spPr>
          <a:xfrm>
            <a:off x="457200" y="764704"/>
            <a:ext cx="8435280" cy="2476872"/>
          </a:xfrm>
        </p:spPr>
        <p:txBody>
          <a:bodyPr>
            <a:normAutofit fontScale="92500"/>
          </a:bodyPr>
          <a:lstStyle/>
          <a:p>
            <a:r>
              <a:rPr lang="it-IT" b="1" dirty="0" smtClean="0"/>
              <a:t>il Parlamento europeo e il Consiglio hanno </a:t>
            </a:r>
            <a:r>
              <a:rPr lang="it-IT" dirty="0" smtClean="0"/>
              <a:t>approvato il testo finale di una proposta legislativa, </a:t>
            </a:r>
          </a:p>
          <a:p>
            <a:r>
              <a:rPr lang="it-IT" dirty="0" smtClean="0"/>
              <a:t>il testo viene firmato dai Presidenti e dai Segretari generali di ambedue le istituzioni.</a:t>
            </a:r>
          </a:p>
          <a:p>
            <a:r>
              <a:rPr lang="it-IT" dirty="0" smtClean="0"/>
              <a:t>Una volta firmato, il testo è pubblicato sulla Gazzetta ufficiale europea e diventa legge.</a:t>
            </a:r>
            <a:endParaRPr lang="it-IT" dirty="0"/>
          </a:p>
        </p:txBody>
      </p:sp>
      <p:sp>
        <p:nvSpPr>
          <p:cNvPr id="4" name="Segnaposto numero diapositiva 3"/>
          <p:cNvSpPr>
            <a:spLocks noGrp="1"/>
          </p:cNvSpPr>
          <p:nvPr>
            <p:ph type="sldNum" sz="quarter" idx="15"/>
          </p:nvPr>
        </p:nvSpPr>
        <p:spPr/>
        <p:txBody>
          <a:bodyPr/>
          <a:lstStyle/>
          <a:p>
            <a:fld id="{4D7ECDE7-5B88-456E-954D-E8611C472F3F}" type="slidenum">
              <a:rPr lang="it-IT" smtClean="0"/>
              <a:pPr/>
              <a:t>24</a:t>
            </a:fld>
            <a:endParaRPr lang="it-IT"/>
          </a:p>
        </p:txBody>
      </p:sp>
      <p:sp>
        <p:nvSpPr>
          <p:cNvPr id="5" name="Titolo 1"/>
          <p:cNvSpPr txBox="1">
            <a:spLocks/>
          </p:cNvSpPr>
          <p:nvPr/>
        </p:nvSpPr>
        <p:spPr>
          <a:xfrm>
            <a:off x="467544" y="3356992"/>
            <a:ext cx="7467600" cy="562074"/>
          </a:xfrm>
          <a:prstGeom prst="rect">
            <a:avLst/>
          </a:prstGeom>
        </p:spPr>
        <p:txBody>
          <a:bodyPr vert="horz"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it-IT" sz="3000" b="1" i="0" u="none" strike="noStrike" kern="1200" cap="small" spc="0" normalizeH="0" baseline="0" noProof="0" dirty="0" smtClean="0">
                <a:ln>
                  <a:noFill/>
                </a:ln>
                <a:solidFill>
                  <a:schemeClr val="tx2"/>
                </a:solidFill>
                <a:effectLst/>
                <a:uLnTx/>
                <a:uFillTx/>
                <a:latin typeface="+mj-lt"/>
                <a:ea typeface="+mj-ea"/>
                <a:cs typeface="+mj-cs"/>
              </a:rPr>
              <a:t>Proposta non adottata</a:t>
            </a:r>
            <a:endParaRPr kumimoji="0" lang="it-IT" sz="3000" b="0" i="0" u="none" strike="noStrike" kern="1200" cap="small" spc="0" normalizeH="0" baseline="0" noProof="0" dirty="0">
              <a:ln>
                <a:noFill/>
              </a:ln>
              <a:solidFill>
                <a:schemeClr val="tx2"/>
              </a:solidFill>
              <a:effectLst/>
              <a:uLnTx/>
              <a:uFillTx/>
              <a:latin typeface="+mj-lt"/>
              <a:ea typeface="+mj-ea"/>
              <a:cs typeface="+mj-cs"/>
            </a:endParaRPr>
          </a:p>
        </p:txBody>
      </p:sp>
      <p:sp>
        <p:nvSpPr>
          <p:cNvPr id="6" name="Segnaposto contenuto 2"/>
          <p:cNvSpPr txBox="1">
            <a:spLocks/>
          </p:cNvSpPr>
          <p:nvPr/>
        </p:nvSpPr>
        <p:spPr>
          <a:xfrm>
            <a:off x="251520" y="3832448"/>
            <a:ext cx="8363272" cy="2980928"/>
          </a:xfrm>
          <a:prstGeom prst="rect">
            <a:avLst/>
          </a:prstGeom>
        </p:spPr>
        <p:txBody>
          <a:bodyPr vert="horz">
            <a:normAutofit lnSpcReduction="10000"/>
          </a:bodyPr>
          <a:lstStyle/>
          <a:p>
            <a:pPr marL="274320" marR="0" lvl="0" indent="-274320" algn="l" defTabSz="914400" rtl="0" eaLnBrk="1" fontAlgn="auto" latinLnBrk="0" hangingPunct="1">
              <a:lnSpc>
                <a:spcPct val="100000"/>
              </a:lnSpc>
              <a:spcBef>
                <a:spcPts val="600"/>
              </a:spcBef>
              <a:spcAft>
                <a:spcPts val="0"/>
              </a:spcAft>
              <a:buClr>
                <a:schemeClr val="accent1"/>
              </a:buClr>
              <a:buSzPct val="70000"/>
              <a:buFont typeface="Wingdings"/>
              <a:buChar char=""/>
              <a:tabLst/>
              <a:defRPr/>
            </a:pPr>
            <a:r>
              <a:rPr kumimoji="0" lang="it-IT" sz="2400" b="1" i="0" u="none" strike="noStrike" kern="1200" cap="none" spc="0" normalizeH="0" baseline="0" noProof="0" dirty="0" smtClean="0">
                <a:ln>
                  <a:noFill/>
                </a:ln>
                <a:solidFill>
                  <a:schemeClr val="tx1"/>
                </a:solidFill>
                <a:effectLst/>
                <a:uLnTx/>
                <a:uFillTx/>
                <a:latin typeface="+mn-lt"/>
                <a:ea typeface="+mn-ea"/>
                <a:cs typeface="+mn-cs"/>
              </a:rPr>
              <a:t>Se una proposta legislativa è respinta in una qualsiasi </a:t>
            </a:r>
            <a:r>
              <a:rPr kumimoji="0" lang="it-IT" sz="2400" b="0" i="0" u="none" strike="noStrike" kern="1200" cap="none" spc="0" normalizeH="0" baseline="0" noProof="0" dirty="0" smtClean="0">
                <a:ln>
                  <a:noFill/>
                </a:ln>
                <a:solidFill>
                  <a:schemeClr val="tx1"/>
                </a:solidFill>
                <a:effectLst/>
                <a:uLnTx/>
                <a:uFillTx/>
                <a:latin typeface="+mn-lt"/>
                <a:ea typeface="+mn-ea"/>
                <a:cs typeface="+mn-cs"/>
              </a:rPr>
              <a:t>fase della procedura, </a:t>
            </a:r>
          </a:p>
          <a:p>
            <a:pPr marL="274320" marR="0" lvl="0" indent="-274320" algn="l" defTabSz="914400" rtl="0" eaLnBrk="1" fontAlgn="auto" latinLnBrk="0" hangingPunct="1">
              <a:lnSpc>
                <a:spcPct val="100000"/>
              </a:lnSpc>
              <a:spcBef>
                <a:spcPts val="600"/>
              </a:spcBef>
              <a:spcAft>
                <a:spcPts val="0"/>
              </a:spcAft>
              <a:buClr>
                <a:schemeClr val="accent1"/>
              </a:buClr>
              <a:buSzPct val="70000"/>
              <a:buFont typeface="Wingdings"/>
              <a:buChar char=""/>
              <a:tabLst/>
              <a:defRPr/>
            </a:pPr>
            <a:r>
              <a:rPr kumimoji="0" lang="it-IT" sz="2400" b="0" i="0" u="none" strike="noStrike" kern="1200" cap="none" spc="0" normalizeH="0" baseline="0" noProof="0" dirty="0" smtClean="0">
                <a:ln>
                  <a:noFill/>
                </a:ln>
                <a:solidFill>
                  <a:schemeClr val="tx1"/>
                </a:solidFill>
                <a:effectLst/>
                <a:uLnTx/>
                <a:uFillTx/>
                <a:latin typeface="+mn-lt"/>
                <a:ea typeface="+mn-ea"/>
                <a:cs typeface="+mn-cs"/>
              </a:rPr>
              <a:t>oppure se il Parlamento e il Consiglio non possono raggiungere un compromesso, </a:t>
            </a:r>
          </a:p>
          <a:p>
            <a:pPr marL="274320" marR="0" lvl="0" indent="-274320" algn="l" defTabSz="914400" rtl="0" eaLnBrk="1" fontAlgn="auto" latinLnBrk="0" hangingPunct="1">
              <a:lnSpc>
                <a:spcPct val="100000"/>
              </a:lnSpc>
              <a:spcBef>
                <a:spcPts val="600"/>
              </a:spcBef>
              <a:spcAft>
                <a:spcPts val="0"/>
              </a:spcAft>
              <a:buClr>
                <a:schemeClr val="accent1"/>
              </a:buClr>
              <a:buSzPct val="70000"/>
              <a:buFont typeface="Wingdings"/>
              <a:buChar char=""/>
              <a:tabLst/>
              <a:defRPr/>
            </a:pPr>
            <a:r>
              <a:rPr lang="it-IT" sz="2400" dirty="0" smtClean="0"/>
              <a:t>Allora: </a:t>
            </a:r>
            <a:r>
              <a:rPr kumimoji="0" lang="it-IT" sz="2400" b="0" i="0" u="none" strike="noStrike" kern="1200" cap="none" spc="0" normalizeH="0" baseline="0" noProof="0" dirty="0" smtClean="0">
                <a:ln>
                  <a:noFill/>
                </a:ln>
                <a:solidFill>
                  <a:schemeClr val="tx1"/>
                </a:solidFill>
                <a:effectLst/>
                <a:uLnTx/>
                <a:uFillTx/>
                <a:latin typeface="+mn-lt"/>
                <a:ea typeface="+mn-ea"/>
                <a:cs typeface="+mn-cs"/>
              </a:rPr>
              <a:t>la proposta non è adottata e la procedura si conclude. </a:t>
            </a:r>
          </a:p>
          <a:p>
            <a:pPr marL="274320" marR="0" lvl="0" indent="-274320" algn="l" defTabSz="914400" rtl="0" eaLnBrk="1" fontAlgn="auto" latinLnBrk="0" hangingPunct="1">
              <a:lnSpc>
                <a:spcPct val="100000"/>
              </a:lnSpc>
              <a:spcBef>
                <a:spcPts val="600"/>
              </a:spcBef>
              <a:spcAft>
                <a:spcPts val="0"/>
              </a:spcAft>
              <a:buClr>
                <a:schemeClr val="accent1"/>
              </a:buClr>
              <a:buSzPct val="70000"/>
              <a:buFont typeface="Wingdings"/>
              <a:buChar char=""/>
              <a:tabLst/>
              <a:defRPr/>
            </a:pPr>
            <a:r>
              <a:rPr kumimoji="0" lang="it-IT" sz="2400" b="0" i="0" u="none" strike="noStrike" kern="1200" cap="none" spc="0" normalizeH="0" baseline="0" noProof="0" dirty="0" smtClean="0">
                <a:ln>
                  <a:noFill/>
                </a:ln>
                <a:solidFill>
                  <a:schemeClr val="tx1"/>
                </a:solidFill>
                <a:effectLst/>
                <a:uLnTx/>
                <a:uFillTx/>
                <a:latin typeface="+mn-lt"/>
                <a:ea typeface="+mn-ea"/>
                <a:cs typeface="+mn-cs"/>
              </a:rPr>
              <a:t>Una nuova procedura può iniziare solamente con una nuova proposta da parte della Commissione.</a:t>
            </a:r>
            <a:endParaRPr kumimoji="0" lang="it-IT"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Segnaposto piè di pagina 6"/>
          <p:cNvSpPr>
            <a:spLocks noGrp="1"/>
          </p:cNvSpPr>
          <p:nvPr>
            <p:ph type="ftr" sz="quarter" idx="16"/>
          </p:nvPr>
        </p:nvSpPr>
        <p:spPr/>
        <p:txBody>
          <a:bodyPr/>
          <a:lstStyle/>
          <a:p>
            <a:r>
              <a:rPr lang="it-IT" smtClean="0"/>
              <a:t>2013-2014</a:t>
            </a:r>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2000"/>
                                        <p:tgtEl>
                                          <p:spTgt spid="3">
                                            <p:txEl>
                                              <p:pRg st="2" end="2"/>
                                            </p:txEl>
                                          </p:spTgt>
                                        </p:tgtEl>
                                      </p:cBhvr>
                                    </p:animEffect>
                                  </p:childTnLst>
                                </p:cTn>
                              </p:par>
                              <p:par>
                                <p:cTn id="14" presetID="10" presetClass="entr" presetSubtype="0" fill="hold" grpId="0" nodeType="withEffect">
                                  <p:stCondLst>
                                    <p:cond delay="70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116632"/>
            <a:ext cx="7467600" cy="706090"/>
          </a:xfrm>
        </p:spPr>
        <p:txBody>
          <a:bodyPr>
            <a:normAutofit/>
          </a:bodyPr>
          <a:lstStyle/>
          <a:p>
            <a:r>
              <a:rPr lang="it-IT" sz="3200" b="1" dirty="0" smtClean="0"/>
              <a:t>quali leggi:</a:t>
            </a:r>
            <a:endParaRPr lang="it-IT" sz="3200" b="1" dirty="0"/>
          </a:p>
        </p:txBody>
      </p:sp>
      <p:sp>
        <p:nvSpPr>
          <p:cNvPr id="3" name="Segnaposto contenuto 2"/>
          <p:cNvSpPr>
            <a:spLocks noGrp="1"/>
          </p:cNvSpPr>
          <p:nvPr>
            <p:ph sz="quarter" idx="1"/>
          </p:nvPr>
        </p:nvSpPr>
        <p:spPr>
          <a:xfrm>
            <a:off x="251520" y="764704"/>
            <a:ext cx="8136904" cy="5709248"/>
          </a:xfrm>
        </p:spPr>
        <p:txBody>
          <a:bodyPr>
            <a:normAutofit fontScale="92500" lnSpcReduction="20000"/>
          </a:bodyPr>
          <a:lstStyle/>
          <a:p>
            <a:pPr>
              <a:buNone/>
            </a:pPr>
            <a:r>
              <a:rPr lang="it-IT" dirty="0" smtClean="0"/>
              <a:t>Esistono vari tipi di atti legislativi che possono essere adottati dall’Ue, ciascuno </a:t>
            </a:r>
            <a:r>
              <a:rPr lang="it-IT" b="1" dirty="0" smtClean="0"/>
              <a:t>con modalità di applicazione diverse</a:t>
            </a:r>
            <a:r>
              <a:rPr lang="it-IT" dirty="0" smtClean="0"/>
              <a:t>:</a:t>
            </a:r>
          </a:p>
          <a:p>
            <a:r>
              <a:rPr lang="it-IT" b="1" dirty="0" smtClean="0"/>
              <a:t>Regolamento </a:t>
            </a:r>
            <a:r>
              <a:rPr lang="it-IT" dirty="0" smtClean="0"/>
              <a:t>è un atto </a:t>
            </a:r>
            <a:r>
              <a:rPr lang="it-IT" u="sng" dirty="0" smtClean="0"/>
              <a:t>direttamente applicabile </a:t>
            </a:r>
            <a:r>
              <a:rPr lang="it-IT" dirty="0" smtClean="0"/>
              <a:t>e </a:t>
            </a:r>
            <a:r>
              <a:rPr lang="it-IT" u="sng" dirty="0" smtClean="0"/>
              <a:t>vincolante</a:t>
            </a:r>
            <a:r>
              <a:rPr lang="it-IT" dirty="0" smtClean="0"/>
              <a:t> in </a:t>
            </a:r>
            <a:r>
              <a:rPr lang="it-IT" u="sng" dirty="0" smtClean="0"/>
              <a:t>tutti gli Stati membri</a:t>
            </a:r>
            <a:r>
              <a:rPr lang="it-IT" dirty="0" smtClean="0"/>
              <a:t>. </a:t>
            </a:r>
            <a:r>
              <a:rPr lang="it-IT" u="sng" dirty="0" smtClean="0"/>
              <a:t>Non è necessario che sia recepito </a:t>
            </a:r>
            <a:r>
              <a:rPr lang="it-IT" dirty="0" smtClean="0"/>
              <a:t>da questi ultimi nel diritto nazionale, sebbene possa essere indispensabile modificare le leggi nazionali per evitare incompatibilità.</a:t>
            </a:r>
          </a:p>
          <a:p>
            <a:r>
              <a:rPr lang="it-IT" b="1" dirty="0" smtClean="0"/>
              <a:t>Direttiva </a:t>
            </a:r>
            <a:r>
              <a:rPr lang="it-IT" dirty="0" smtClean="0"/>
              <a:t>è un atto che </a:t>
            </a:r>
            <a:r>
              <a:rPr lang="it-IT" u="sng" dirty="0" smtClean="0"/>
              <a:t>vincola gli Stati membri </a:t>
            </a:r>
            <a:r>
              <a:rPr lang="it-IT" dirty="0" smtClean="0"/>
              <a:t>a realizzare un </a:t>
            </a:r>
            <a:r>
              <a:rPr lang="it-IT" u="sng" dirty="0" smtClean="0"/>
              <a:t>obiettivo</a:t>
            </a:r>
            <a:r>
              <a:rPr lang="it-IT" dirty="0" smtClean="0"/>
              <a:t>. Deve essere </a:t>
            </a:r>
            <a:r>
              <a:rPr lang="it-IT" u="sng" dirty="0" smtClean="0"/>
              <a:t>recepita</a:t>
            </a:r>
            <a:r>
              <a:rPr lang="it-IT" dirty="0" smtClean="0"/>
              <a:t> nel diritto nazionale. Indica chiaramente il risultato da ottenere e lascia a ciascuno Stato membro la </a:t>
            </a:r>
            <a:r>
              <a:rPr lang="it-IT" u="sng" dirty="0" smtClean="0"/>
              <a:t>facoltà di decidere </a:t>
            </a:r>
            <a:r>
              <a:rPr lang="it-IT" dirty="0" smtClean="0"/>
              <a:t>come raggiungerlo.</a:t>
            </a:r>
          </a:p>
          <a:p>
            <a:r>
              <a:rPr lang="it-IT" b="1" dirty="0" smtClean="0"/>
              <a:t>Decisione </a:t>
            </a:r>
            <a:r>
              <a:rPr lang="it-IT" dirty="0" smtClean="0"/>
              <a:t>può essere </a:t>
            </a:r>
            <a:r>
              <a:rPr lang="it-IT" u="sng" dirty="0" smtClean="0"/>
              <a:t>rivolta agli Stati membri</a:t>
            </a:r>
            <a:r>
              <a:rPr lang="it-IT" dirty="0" smtClean="0"/>
              <a:t>, a </a:t>
            </a:r>
            <a:r>
              <a:rPr lang="it-IT" u="sng" dirty="0" smtClean="0"/>
              <a:t>gruppi</a:t>
            </a:r>
            <a:r>
              <a:rPr lang="it-IT" dirty="0" smtClean="0"/>
              <a:t> di persone o persino a </a:t>
            </a:r>
            <a:r>
              <a:rPr lang="it-IT" u="sng" dirty="0" smtClean="0"/>
              <a:t>singole persone </a:t>
            </a:r>
            <a:r>
              <a:rPr lang="it-IT" dirty="0" smtClean="0"/>
              <a:t>fisiche e giuridiche. Essa è </a:t>
            </a:r>
            <a:r>
              <a:rPr lang="it-IT" u="sng" dirty="0" smtClean="0"/>
              <a:t>obbligatoria in tutti i suoi elementi</a:t>
            </a:r>
            <a:r>
              <a:rPr lang="it-IT" dirty="0" smtClean="0"/>
              <a:t>. Le decisioni sono usate, per esempio, per regolamentare proposte di fusioni tra le società.</a:t>
            </a:r>
            <a:endParaRPr lang="it-IT" dirty="0"/>
          </a:p>
        </p:txBody>
      </p:sp>
      <p:sp>
        <p:nvSpPr>
          <p:cNvPr id="4" name="Segnaposto numero diapositiva 3"/>
          <p:cNvSpPr>
            <a:spLocks noGrp="1"/>
          </p:cNvSpPr>
          <p:nvPr>
            <p:ph type="sldNum" sz="quarter" idx="15"/>
          </p:nvPr>
        </p:nvSpPr>
        <p:spPr/>
        <p:txBody>
          <a:bodyPr/>
          <a:lstStyle/>
          <a:p>
            <a:fld id="{4D7ECDE7-5B88-456E-954D-E8611C472F3F}" type="slidenum">
              <a:rPr lang="it-IT" smtClean="0"/>
              <a:pPr/>
              <a:t>25</a:t>
            </a:fld>
            <a:endParaRPr lang="it-IT"/>
          </a:p>
        </p:txBody>
      </p:sp>
      <p:sp>
        <p:nvSpPr>
          <p:cNvPr id="5" name="Segnaposto piè di pagina 4"/>
          <p:cNvSpPr>
            <a:spLocks noGrp="1"/>
          </p:cNvSpPr>
          <p:nvPr>
            <p:ph type="ftr" sz="quarter" idx="16"/>
          </p:nvPr>
        </p:nvSpPr>
        <p:spPr/>
        <p:txBody>
          <a:bodyPr/>
          <a:lstStyle/>
          <a:p>
            <a:r>
              <a:rPr lang="it-IT" smtClean="0"/>
              <a:t>2013-2014</a:t>
            </a:r>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1000"/>
                                        <p:tgtEl>
                                          <p:spTgt spid="3">
                                            <p:txEl>
                                              <p:pRg st="2" end="2"/>
                                            </p:txEl>
                                          </p:spTgt>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7467600" cy="778098"/>
          </a:xfrm>
        </p:spPr>
        <p:txBody>
          <a:bodyPr>
            <a:noAutofit/>
          </a:bodyPr>
          <a:lstStyle/>
          <a:p>
            <a:pPr algn="ctr"/>
            <a:r>
              <a:rPr lang="it-IT" sz="3600" b="1" dirty="0" smtClean="0"/>
              <a:t>Patto di bilancio europeo </a:t>
            </a:r>
            <a:br>
              <a:rPr lang="it-IT" sz="3600" b="1" dirty="0" smtClean="0"/>
            </a:br>
            <a:r>
              <a:rPr lang="it-IT" sz="3600" b="1" dirty="0" smtClean="0"/>
              <a:t>fiscal compact</a:t>
            </a:r>
            <a:endParaRPr lang="it-IT" sz="3600" b="1" dirty="0"/>
          </a:p>
        </p:txBody>
      </p:sp>
      <p:sp>
        <p:nvSpPr>
          <p:cNvPr id="3" name="Segnaposto contenuto 2"/>
          <p:cNvSpPr>
            <a:spLocks noGrp="1"/>
          </p:cNvSpPr>
          <p:nvPr>
            <p:ph sz="quarter" idx="1"/>
          </p:nvPr>
        </p:nvSpPr>
        <p:spPr>
          <a:xfrm>
            <a:off x="251520" y="980728"/>
            <a:ext cx="8291264" cy="5493224"/>
          </a:xfrm>
        </p:spPr>
        <p:txBody>
          <a:bodyPr>
            <a:noAutofit/>
          </a:bodyPr>
          <a:lstStyle/>
          <a:p>
            <a:pPr algn="just">
              <a:spcAft>
                <a:spcPts val="1800"/>
              </a:spcAft>
            </a:pPr>
            <a:r>
              <a:rPr lang="it-IT" dirty="0" smtClean="0"/>
              <a:t>Il </a:t>
            </a:r>
            <a:r>
              <a:rPr lang="it-IT" b="1" dirty="0" smtClean="0"/>
              <a:t>Trattato sulla stabilità, coordinamento e </a:t>
            </a:r>
            <a:r>
              <a:rPr lang="it-IT" b="1" dirty="0" err="1" smtClean="0"/>
              <a:t>governance</a:t>
            </a:r>
            <a:r>
              <a:rPr lang="it-IT" b="1" dirty="0" smtClean="0"/>
              <a:t> nell'unione economica e monetaria</a:t>
            </a:r>
            <a:r>
              <a:rPr lang="it-IT" dirty="0" smtClean="0"/>
              <a:t> è un accordo approvato con un trattato internazionale il 2 marzo 2012 da 25 dei 27 stati membri dell'Unione europea, </a:t>
            </a:r>
          </a:p>
          <a:p>
            <a:pPr algn="just">
              <a:spcAft>
                <a:spcPts val="1800"/>
              </a:spcAft>
            </a:pPr>
            <a:r>
              <a:rPr lang="it-IT" dirty="0" smtClean="0"/>
              <a:t>entrato in vigore il 1º gennaio 2013.</a:t>
            </a:r>
          </a:p>
          <a:p>
            <a:pPr algn="just">
              <a:spcAft>
                <a:spcPts val="1800"/>
              </a:spcAft>
            </a:pPr>
            <a:r>
              <a:rPr lang="it-IT" dirty="0" smtClean="0"/>
              <a:t>Il patto contiene una serie di regole, chiamate "regole d'oro", che sono vincolanti nell'UE per il principio dell'equilibrio di bilancio. </a:t>
            </a:r>
          </a:p>
          <a:p>
            <a:pPr algn="just">
              <a:spcAft>
                <a:spcPts val="1800"/>
              </a:spcAft>
            </a:pPr>
            <a:r>
              <a:rPr lang="it-IT" dirty="0" smtClean="0"/>
              <a:t>Ad eccezione del Regno Unito e della Repubblica Ceca, tutti gli stati membri dell'Unione europea hanno firmato il trattato.</a:t>
            </a:r>
          </a:p>
          <a:p>
            <a:pPr algn="just">
              <a:spcAft>
                <a:spcPts val="1800"/>
              </a:spcAft>
            </a:pPr>
            <a:endParaRPr lang="it-IT" dirty="0"/>
          </a:p>
        </p:txBody>
      </p:sp>
      <p:sp>
        <p:nvSpPr>
          <p:cNvPr id="4" name="Segnaposto numero diapositiva 3"/>
          <p:cNvSpPr>
            <a:spLocks noGrp="1"/>
          </p:cNvSpPr>
          <p:nvPr>
            <p:ph type="sldNum" sz="quarter" idx="15"/>
          </p:nvPr>
        </p:nvSpPr>
        <p:spPr/>
        <p:txBody>
          <a:bodyPr/>
          <a:lstStyle/>
          <a:p>
            <a:fld id="{4D7ECDE7-5B88-456E-954D-E8611C472F3F}" type="slidenum">
              <a:rPr lang="it-IT" smtClean="0"/>
              <a:pPr/>
              <a:t>26</a:t>
            </a:fld>
            <a:endParaRPr lang="it-IT"/>
          </a:p>
        </p:txBody>
      </p:sp>
      <p:sp>
        <p:nvSpPr>
          <p:cNvPr id="5" name="Segnaposto piè di pagina 4"/>
          <p:cNvSpPr>
            <a:spLocks noGrp="1"/>
          </p:cNvSpPr>
          <p:nvPr>
            <p:ph type="ftr" sz="quarter" idx="16"/>
          </p:nvPr>
        </p:nvSpPr>
        <p:spPr/>
        <p:txBody>
          <a:bodyPr/>
          <a:lstStyle/>
          <a:p>
            <a:r>
              <a:rPr lang="it-IT" smtClean="0"/>
              <a:t>2013-2014</a:t>
            </a:r>
            <a:endParaRPr lang="it-IT"/>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84"/>
            <a:ext cx="7467600" cy="562074"/>
          </a:xfrm>
        </p:spPr>
        <p:txBody>
          <a:bodyPr>
            <a:noAutofit/>
          </a:bodyPr>
          <a:lstStyle/>
          <a:p>
            <a:r>
              <a:rPr lang="it-IT" sz="3600" b="1" dirty="0" smtClean="0"/>
              <a:t>come funziona:</a:t>
            </a:r>
            <a:endParaRPr lang="it-IT" sz="3600" b="1" dirty="0"/>
          </a:p>
        </p:txBody>
      </p:sp>
      <p:sp>
        <p:nvSpPr>
          <p:cNvPr id="3" name="Segnaposto contenuto 2"/>
          <p:cNvSpPr>
            <a:spLocks noGrp="1"/>
          </p:cNvSpPr>
          <p:nvPr>
            <p:ph sz="quarter" idx="1"/>
          </p:nvPr>
        </p:nvSpPr>
        <p:spPr>
          <a:xfrm>
            <a:off x="179512" y="836712"/>
            <a:ext cx="8640960" cy="5832648"/>
          </a:xfrm>
        </p:spPr>
        <p:txBody>
          <a:bodyPr>
            <a:noAutofit/>
          </a:bodyPr>
          <a:lstStyle/>
          <a:p>
            <a:pPr>
              <a:spcBef>
                <a:spcPts val="0"/>
              </a:spcBef>
              <a:spcAft>
                <a:spcPts val="1800"/>
              </a:spcAft>
              <a:buNone/>
            </a:pPr>
            <a:r>
              <a:rPr lang="it-IT" sz="2200" dirty="0" smtClean="0"/>
              <a:t>L'accordo prevede per i paesi contraenti diverse </a:t>
            </a:r>
            <a:r>
              <a:rPr lang="it-IT" sz="2200" b="1" dirty="0" smtClean="0"/>
              <a:t>clausole o vincoli</a:t>
            </a:r>
            <a:r>
              <a:rPr lang="it-IT" sz="2200" dirty="0" smtClean="0"/>
              <a:t>:</a:t>
            </a:r>
          </a:p>
          <a:p>
            <a:pPr>
              <a:spcBef>
                <a:spcPts val="0"/>
              </a:spcBef>
              <a:spcAft>
                <a:spcPts val="1800"/>
              </a:spcAft>
            </a:pPr>
            <a:r>
              <a:rPr lang="it-IT" sz="2200" dirty="0" smtClean="0"/>
              <a:t>obbligo del perseguimento del pareggio di bilancio (art. 3, c. 1),</a:t>
            </a:r>
          </a:p>
          <a:p>
            <a:pPr>
              <a:spcBef>
                <a:spcPts val="0"/>
              </a:spcBef>
              <a:spcAft>
                <a:spcPts val="1800"/>
              </a:spcAft>
            </a:pPr>
            <a:r>
              <a:rPr lang="it-IT" sz="2200" dirty="0" smtClean="0"/>
              <a:t>obbligo di non superamento della soglia di deficit strutturale superiore allo 0,5% del PIL (e superiore all'1% per i paesi con debito pubblico inferiore al 60% del PIL)</a:t>
            </a:r>
          </a:p>
          <a:p>
            <a:pPr>
              <a:spcBef>
                <a:spcPts val="0"/>
              </a:spcBef>
              <a:spcAft>
                <a:spcPts val="1800"/>
              </a:spcAft>
            </a:pPr>
            <a:r>
              <a:rPr lang="it-IT" sz="2200" dirty="0" smtClean="0"/>
              <a:t>riduzione del rapporto fra debito pubblico e PIL al ritmo di un ventesimo (5%) all'anno, fino al rapporto del 60% sul PIL nell'arco di un ventennio (artt. 3 e 4).</a:t>
            </a:r>
          </a:p>
          <a:p>
            <a:pPr>
              <a:spcBef>
                <a:spcPts val="0"/>
              </a:spcBef>
              <a:spcAft>
                <a:spcPts val="1800"/>
              </a:spcAft>
            </a:pPr>
            <a:r>
              <a:rPr lang="it-IT" sz="2200" dirty="0" smtClean="0"/>
              <a:t>impegno a coordinare i piani di emissione del debito col Consiglio dell'Unione e con la Commissione europea (art. 6).</a:t>
            </a:r>
          </a:p>
          <a:p>
            <a:pPr>
              <a:spcBef>
                <a:spcPts val="0"/>
              </a:spcBef>
              <a:spcAft>
                <a:spcPts val="1800"/>
              </a:spcAft>
            </a:pPr>
            <a:r>
              <a:rPr lang="it-IT" sz="2200" dirty="0" smtClean="0"/>
              <a:t>Sebbene sia stato negoziato da 25 Paesi dell'Unione europea, l'accordo non fa formalmente parte del </a:t>
            </a:r>
            <a:r>
              <a:rPr lang="it-IT" sz="2200" i="1" dirty="0" smtClean="0"/>
              <a:t>corpus</a:t>
            </a:r>
            <a:r>
              <a:rPr lang="it-IT" sz="2200" dirty="0" smtClean="0"/>
              <a:t> normativo dell'Unione europea.</a:t>
            </a:r>
          </a:p>
        </p:txBody>
      </p:sp>
      <p:sp>
        <p:nvSpPr>
          <p:cNvPr id="4" name="Segnaposto numero diapositiva 3"/>
          <p:cNvSpPr>
            <a:spLocks noGrp="1"/>
          </p:cNvSpPr>
          <p:nvPr>
            <p:ph type="sldNum" sz="quarter" idx="15"/>
          </p:nvPr>
        </p:nvSpPr>
        <p:spPr/>
        <p:txBody>
          <a:bodyPr/>
          <a:lstStyle/>
          <a:p>
            <a:fld id="{4D7ECDE7-5B88-456E-954D-E8611C472F3F}" type="slidenum">
              <a:rPr lang="it-IT" smtClean="0"/>
              <a:pPr/>
              <a:t>27</a:t>
            </a:fld>
            <a:endParaRPr lang="it-IT"/>
          </a:p>
        </p:txBody>
      </p:sp>
      <p:sp>
        <p:nvSpPr>
          <p:cNvPr id="5" name="Segnaposto piè di pagina 4"/>
          <p:cNvSpPr>
            <a:spLocks noGrp="1"/>
          </p:cNvSpPr>
          <p:nvPr>
            <p:ph type="ftr" sz="quarter" idx="16"/>
          </p:nvPr>
        </p:nvSpPr>
        <p:spPr/>
        <p:txBody>
          <a:bodyPr/>
          <a:lstStyle/>
          <a:p>
            <a:r>
              <a:rPr lang="it-IT" smtClean="0"/>
              <a:t>2013-2014</a:t>
            </a:r>
            <a:endParaRPr lang="it-IT"/>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44624"/>
            <a:ext cx="7467600" cy="562074"/>
          </a:xfrm>
        </p:spPr>
        <p:txBody>
          <a:bodyPr>
            <a:noAutofit/>
          </a:bodyPr>
          <a:lstStyle/>
          <a:p>
            <a:r>
              <a:rPr lang="it-IT" sz="3600" b="1" dirty="0" smtClean="0"/>
              <a:t>come funziona:</a:t>
            </a:r>
            <a:endParaRPr lang="it-IT" sz="3600" b="1" dirty="0"/>
          </a:p>
        </p:txBody>
      </p:sp>
      <p:sp>
        <p:nvSpPr>
          <p:cNvPr id="3" name="Segnaposto contenuto 2"/>
          <p:cNvSpPr>
            <a:spLocks noGrp="1"/>
          </p:cNvSpPr>
          <p:nvPr>
            <p:ph sz="quarter" idx="1"/>
          </p:nvPr>
        </p:nvSpPr>
        <p:spPr>
          <a:xfrm>
            <a:off x="179512" y="548680"/>
            <a:ext cx="8424936" cy="6120680"/>
          </a:xfrm>
        </p:spPr>
        <p:txBody>
          <a:bodyPr>
            <a:noAutofit/>
          </a:bodyPr>
          <a:lstStyle/>
          <a:p>
            <a:pPr algn="just">
              <a:spcBef>
                <a:spcPts val="0"/>
              </a:spcBef>
              <a:spcAft>
                <a:spcPts val="1200"/>
              </a:spcAft>
              <a:buNone/>
            </a:pPr>
            <a:r>
              <a:rPr lang="it-IT" sz="2200" b="1" dirty="0" smtClean="0"/>
              <a:t>I principali punti contenuti nei 16 articoli del trattato sono:</a:t>
            </a:r>
          </a:p>
          <a:p>
            <a:pPr algn="just">
              <a:spcBef>
                <a:spcPts val="0"/>
              </a:spcBef>
              <a:spcAft>
                <a:spcPts val="1200"/>
              </a:spcAft>
            </a:pPr>
            <a:r>
              <a:rPr lang="it-IT" sz="2200" dirty="0" smtClean="0"/>
              <a:t>impegno ad avere un deficit pubblico strutturale che non supera lo 0,5% del PIL e, per i paesi il cui debito pubblico è inferiore al 60% del PIL, l'1%;</a:t>
            </a:r>
          </a:p>
          <a:p>
            <a:pPr algn="just">
              <a:spcBef>
                <a:spcPts val="0"/>
              </a:spcBef>
              <a:spcAft>
                <a:spcPts val="1200"/>
              </a:spcAft>
            </a:pPr>
            <a:r>
              <a:rPr lang="it-IT" sz="2200" dirty="0" smtClean="0"/>
              <a:t>obbligo per i Paesi con un debito pubblico superiore al 60% del PIL, di rientrare nel giro di 20 anni, ad un ritmo pari 1/20;</a:t>
            </a:r>
          </a:p>
          <a:p>
            <a:pPr algn="just">
              <a:spcBef>
                <a:spcPts val="0"/>
              </a:spcBef>
              <a:spcAft>
                <a:spcPts val="1200"/>
              </a:spcAft>
            </a:pPr>
            <a:r>
              <a:rPr lang="it-IT" sz="2200" dirty="0" smtClean="0"/>
              <a:t>obbligo di garantire correzioni automatiche con scadenze determinate quando non in grado di raggiungere obiettivi di bilancio concordati;</a:t>
            </a:r>
          </a:p>
          <a:p>
            <a:pPr algn="just">
              <a:spcBef>
                <a:spcPts val="0"/>
              </a:spcBef>
              <a:spcAft>
                <a:spcPts val="1200"/>
              </a:spcAft>
            </a:pPr>
            <a:r>
              <a:rPr lang="it-IT" sz="2200" dirty="0" smtClean="0"/>
              <a:t>l'impegno a inserire le nuove regole in norme di tipo costituzionale o comunque nella legislazione nazionale,</a:t>
            </a:r>
          </a:p>
          <a:p>
            <a:pPr algn="just">
              <a:spcBef>
                <a:spcPts val="0"/>
              </a:spcBef>
              <a:spcAft>
                <a:spcPts val="1200"/>
              </a:spcAft>
            </a:pPr>
            <a:r>
              <a:rPr lang="it-IT" sz="2200" dirty="0" smtClean="0"/>
              <a:t>l'obbligo di mantenere il deficit pubblico sempre al di sotto del 3% del PIL,</a:t>
            </a:r>
          </a:p>
          <a:p>
            <a:pPr algn="just">
              <a:spcBef>
                <a:spcPts val="0"/>
              </a:spcBef>
              <a:spcAft>
                <a:spcPts val="1200"/>
              </a:spcAft>
            </a:pPr>
            <a:r>
              <a:rPr lang="it-IT" sz="2200" dirty="0" smtClean="0"/>
              <a:t>l'impegno a tenere almeno due vertici all'anno dei 18 leader dei paesi che adottano l'euro.</a:t>
            </a:r>
          </a:p>
          <a:p>
            <a:pPr algn="just">
              <a:spcBef>
                <a:spcPts val="0"/>
              </a:spcBef>
              <a:spcAft>
                <a:spcPts val="1200"/>
              </a:spcAft>
            </a:pPr>
            <a:endParaRPr lang="it-IT" sz="2200" dirty="0"/>
          </a:p>
        </p:txBody>
      </p:sp>
      <p:sp>
        <p:nvSpPr>
          <p:cNvPr id="4" name="Segnaposto numero diapositiva 3"/>
          <p:cNvSpPr>
            <a:spLocks noGrp="1"/>
          </p:cNvSpPr>
          <p:nvPr>
            <p:ph type="sldNum" sz="quarter" idx="15"/>
          </p:nvPr>
        </p:nvSpPr>
        <p:spPr/>
        <p:txBody>
          <a:bodyPr/>
          <a:lstStyle/>
          <a:p>
            <a:fld id="{4D7ECDE7-5B88-456E-954D-E8611C472F3F}" type="slidenum">
              <a:rPr lang="it-IT" smtClean="0"/>
              <a:pPr/>
              <a:t>28</a:t>
            </a:fld>
            <a:endParaRPr lang="it-IT"/>
          </a:p>
        </p:txBody>
      </p:sp>
      <p:sp>
        <p:nvSpPr>
          <p:cNvPr id="5" name="Segnaposto piè di pagina 4"/>
          <p:cNvSpPr>
            <a:spLocks noGrp="1"/>
          </p:cNvSpPr>
          <p:nvPr>
            <p:ph type="ftr" sz="quarter" idx="16"/>
          </p:nvPr>
        </p:nvSpPr>
        <p:spPr/>
        <p:txBody>
          <a:bodyPr/>
          <a:lstStyle/>
          <a:p>
            <a:r>
              <a:rPr lang="it-IT" smtClean="0"/>
              <a:t>2013-2014</a:t>
            </a:r>
            <a:endParaRPr lang="it-IT"/>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531440"/>
            <a:ext cx="7467600" cy="1143000"/>
          </a:xfrm>
        </p:spPr>
        <p:txBody>
          <a:bodyPr>
            <a:normAutofit/>
          </a:bodyPr>
          <a:lstStyle/>
          <a:p>
            <a:r>
              <a:rPr lang="it-IT" sz="3200" b="1" dirty="0" smtClean="0"/>
              <a:t>fiscal compact</a:t>
            </a:r>
            <a:endParaRPr lang="it-IT" sz="3200" b="1" dirty="0"/>
          </a:p>
        </p:txBody>
      </p:sp>
      <p:sp>
        <p:nvSpPr>
          <p:cNvPr id="4" name="Segnaposto numero diapositiva 3"/>
          <p:cNvSpPr>
            <a:spLocks noGrp="1"/>
          </p:cNvSpPr>
          <p:nvPr>
            <p:ph type="sldNum" sz="quarter" idx="15"/>
          </p:nvPr>
        </p:nvSpPr>
        <p:spPr/>
        <p:txBody>
          <a:bodyPr/>
          <a:lstStyle/>
          <a:p>
            <a:fld id="{4D7ECDE7-5B88-456E-954D-E8611C472F3F}" type="slidenum">
              <a:rPr lang="it-IT" smtClean="0"/>
              <a:pPr/>
              <a:t>29</a:t>
            </a:fld>
            <a:endParaRPr lang="it-IT"/>
          </a:p>
        </p:txBody>
      </p:sp>
      <p:pic>
        <p:nvPicPr>
          <p:cNvPr id="5124" name="Picture 4" descr="C:\Documents and Settings\utente\Documenti\MICHELA RISVEGLIA\slides parlamento europeo\442px-European_Fiscal_Compact.svg.png"/>
          <p:cNvPicPr>
            <a:picLocks noChangeAspect="1" noChangeArrowheads="1"/>
          </p:cNvPicPr>
          <p:nvPr/>
        </p:nvPicPr>
        <p:blipFill>
          <a:blip r:embed="rId2" cstate="print"/>
          <a:srcRect/>
          <a:stretch>
            <a:fillRect/>
          </a:stretch>
        </p:blipFill>
        <p:spPr bwMode="auto">
          <a:xfrm>
            <a:off x="251520" y="868932"/>
            <a:ext cx="6120680" cy="566370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5" name="Picture 2"/>
          <p:cNvPicPr>
            <a:picLocks noChangeAspect="1" noChangeArrowheads="1"/>
          </p:cNvPicPr>
          <p:nvPr/>
        </p:nvPicPr>
        <p:blipFill>
          <a:blip r:embed="rId3" cstate="print"/>
          <a:srcRect l="14884" t="67074" r="63840" b="22583"/>
          <a:stretch>
            <a:fillRect/>
          </a:stretch>
        </p:blipFill>
        <p:spPr bwMode="auto">
          <a:xfrm>
            <a:off x="4818885" y="764704"/>
            <a:ext cx="4073595" cy="158417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9" name="Segnaposto piè di pagina 8"/>
          <p:cNvSpPr>
            <a:spLocks noGrp="1"/>
          </p:cNvSpPr>
          <p:nvPr>
            <p:ph type="ftr" sz="quarter" idx="16"/>
          </p:nvPr>
        </p:nvSpPr>
        <p:spPr/>
        <p:txBody>
          <a:bodyPr/>
          <a:lstStyle/>
          <a:p>
            <a:r>
              <a:rPr lang="it-IT" smtClean="0"/>
              <a:t>2013-2014</a:t>
            </a:r>
            <a:endParaRPr lang="it-IT"/>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74848" y="-531440"/>
            <a:ext cx="8229600" cy="1143000"/>
          </a:xfrm>
        </p:spPr>
        <p:txBody>
          <a:bodyPr/>
          <a:lstStyle/>
          <a:p>
            <a:r>
              <a:rPr lang="it-IT" b="1" dirty="0" smtClean="0"/>
              <a:t>Le date delle elezioni</a:t>
            </a:r>
            <a:endParaRPr lang="it-IT" b="1" dirty="0"/>
          </a:p>
        </p:txBody>
      </p:sp>
      <p:pic>
        <p:nvPicPr>
          <p:cNvPr id="20482" name="Picture 2" descr="C:\Documents and Settings\utente\Documenti\MICHELA RISVEGLIA\slides parlamento europeo\20140318PHT39225_original.jpg"/>
          <p:cNvPicPr>
            <a:picLocks noChangeAspect="1" noChangeArrowheads="1"/>
          </p:cNvPicPr>
          <p:nvPr/>
        </p:nvPicPr>
        <p:blipFill>
          <a:blip r:embed="rId2" cstate="print"/>
          <a:srcRect t="7886" b="15172"/>
          <a:stretch>
            <a:fillRect/>
          </a:stretch>
        </p:blipFill>
        <p:spPr bwMode="auto">
          <a:xfrm>
            <a:off x="581910" y="692695"/>
            <a:ext cx="7950530" cy="5941975"/>
          </a:xfrm>
          <a:prstGeom prst="rect">
            <a:avLst/>
          </a:prstGeom>
          <a:noFill/>
        </p:spPr>
      </p:pic>
      <p:sp>
        <p:nvSpPr>
          <p:cNvPr id="5" name="Rettangolo 4"/>
          <p:cNvSpPr/>
          <p:nvPr/>
        </p:nvSpPr>
        <p:spPr>
          <a:xfrm>
            <a:off x="2627784" y="5301208"/>
            <a:ext cx="720080" cy="69837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Rettangolo 5"/>
          <p:cNvSpPr/>
          <p:nvPr/>
        </p:nvSpPr>
        <p:spPr>
          <a:xfrm>
            <a:off x="755576" y="4005064"/>
            <a:ext cx="1728192" cy="259228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Segnaposto numero diapositiva 6"/>
          <p:cNvSpPr>
            <a:spLocks noGrp="1"/>
          </p:cNvSpPr>
          <p:nvPr>
            <p:ph type="sldNum" sz="quarter" idx="15"/>
          </p:nvPr>
        </p:nvSpPr>
        <p:spPr/>
        <p:txBody>
          <a:bodyPr/>
          <a:lstStyle/>
          <a:p>
            <a:fld id="{4D7ECDE7-5B88-456E-954D-E8611C472F3F}" type="slidenum">
              <a:rPr lang="it-IT" smtClean="0"/>
              <a:pPr/>
              <a:t>3</a:t>
            </a:fld>
            <a:endParaRPr lang="it-IT"/>
          </a:p>
        </p:txBody>
      </p:sp>
      <p:sp>
        <p:nvSpPr>
          <p:cNvPr id="8" name="Segnaposto piè di pagina 7"/>
          <p:cNvSpPr>
            <a:spLocks noGrp="1"/>
          </p:cNvSpPr>
          <p:nvPr>
            <p:ph type="ftr" sz="quarter" idx="16"/>
          </p:nvPr>
        </p:nvSpPr>
        <p:spPr/>
        <p:txBody>
          <a:bodyPr/>
          <a:lstStyle/>
          <a:p>
            <a:r>
              <a:rPr lang="it-IT" smtClean="0"/>
              <a:t>2013-2014</a:t>
            </a:r>
            <a:endParaRPr lang="it-IT"/>
          </a:p>
        </p:txBody>
      </p:sp>
      <p:pic>
        <p:nvPicPr>
          <p:cNvPr id="9" name="Picture 2" descr="C:\Documents and Settings\utente\Documenti\MICHELA RISVEGLIA\slides parlamento europeo\20140318PHT39225_original.jpg"/>
          <p:cNvPicPr>
            <a:picLocks noChangeAspect="1" noChangeArrowheads="1"/>
          </p:cNvPicPr>
          <p:nvPr/>
        </p:nvPicPr>
        <p:blipFill>
          <a:blip r:embed="rId2" cstate="print"/>
          <a:srcRect t="7886" b="15172"/>
          <a:stretch>
            <a:fillRect/>
          </a:stretch>
        </p:blipFill>
        <p:spPr bwMode="auto">
          <a:xfrm>
            <a:off x="642910" y="642918"/>
            <a:ext cx="7950530" cy="5941975"/>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rrowheads="1"/>
          </p:cNvSpPr>
          <p:nvPr>
            <p:ph type="title"/>
          </p:nvPr>
        </p:nvSpPr>
        <p:spPr>
          <a:xfrm>
            <a:off x="457200" y="0"/>
            <a:ext cx="8229600" cy="908050"/>
          </a:xfrm>
        </p:spPr>
        <p:txBody>
          <a:bodyPr/>
          <a:lstStyle/>
          <a:p>
            <a:pPr eaLnBrk="1" hangingPunct="1">
              <a:defRPr/>
            </a:pPr>
            <a:r>
              <a:rPr lang="it-IT"/>
              <a:t>Alle radici della crisi: WTO</a:t>
            </a:r>
          </a:p>
        </p:txBody>
      </p:sp>
      <p:sp>
        <p:nvSpPr>
          <p:cNvPr id="61443" name="Rectangle 3"/>
          <p:cNvSpPr>
            <a:spLocks noGrp="1" noChangeArrowheads="1"/>
          </p:cNvSpPr>
          <p:nvPr>
            <p:ph sz="quarter" idx="1"/>
          </p:nvPr>
        </p:nvSpPr>
        <p:spPr>
          <a:xfrm>
            <a:off x="179388" y="908050"/>
            <a:ext cx="8713787" cy="5616575"/>
          </a:xfrm>
        </p:spPr>
        <p:txBody>
          <a:bodyPr/>
          <a:lstStyle/>
          <a:p>
            <a:pPr eaLnBrk="1" hangingPunct="1">
              <a:defRPr/>
            </a:pPr>
            <a:r>
              <a:rPr lang="it-IT"/>
              <a:t>Sottovalutate le conseguenze ingresso CINA, INDIA e Paesi asiatici nell’OMC - WTO.</a:t>
            </a:r>
          </a:p>
          <a:p>
            <a:pPr eaLnBrk="1" hangingPunct="1">
              <a:defRPr/>
            </a:pPr>
            <a:r>
              <a:rPr lang="it-IT"/>
              <a:t>Assenza sistema previdenziale, no norme ambientali, no normative tutela del lavoro, bassissimi costi trasporto. </a:t>
            </a:r>
            <a:r>
              <a:rPr lang="it-IT" u="sng"/>
              <a:t>Possibile competere?</a:t>
            </a:r>
          </a:p>
          <a:p>
            <a:pPr eaLnBrk="1" hangingPunct="1">
              <a:defRPr/>
            </a:pPr>
            <a:r>
              <a:rPr lang="it-IT"/>
              <a:t>Perdita dimensione industriale (eccezione per Germania e Giappone) </a:t>
            </a:r>
          </a:p>
          <a:p>
            <a:pPr eaLnBrk="1" hangingPunct="1">
              <a:defRPr/>
            </a:pPr>
            <a:r>
              <a:rPr lang="it-IT"/>
              <a:t>Sistema di cambi: moneta cinese…</a:t>
            </a:r>
          </a:p>
          <a:p>
            <a:pPr eaLnBrk="1" hangingPunct="1">
              <a:defRPr/>
            </a:pPr>
            <a:r>
              <a:rPr lang="it-IT"/>
              <a:t>Sottovalutazione: rapporto CIA livelli 2008 nel 2025</a:t>
            </a:r>
          </a:p>
          <a:p>
            <a:pPr eaLnBrk="1" hangingPunct="1">
              <a:defRPr/>
            </a:pPr>
            <a:endParaRPr lang="it-IT"/>
          </a:p>
        </p:txBody>
      </p:sp>
      <p:sp>
        <p:nvSpPr>
          <p:cNvPr id="22529" name="Segnaposto numero diapositiva 4"/>
          <p:cNvSpPr>
            <a:spLocks noGrp="1"/>
          </p:cNvSpPr>
          <p:nvPr>
            <p:ph type="sldNum" sz="quarter" idx="15"/>
          </p:nvPr>
        </p:nvSpPr>
        <p:spPr>
          <a:noFill/>
        </p:spPr>
        <p:txBody>
          <a:bodyPr/>
          <a:lstStyle/>
          <a:p>
            <a:fld id="{06DC8CB6-441B-4FE1-976D-4C8E4D4C8DBC}" type="slidenum">
              <a:rPr lang="it-IT" smtClean="0"/>
              <a:pPr/>
              <a:t>30</a:t>
            </a:fld>
            <a:endParaRPr lang="it-IT" smtClean="0"/>
          </a:p>
        </p:txBody>
      </p:sp>
      <p:sp>
        <p:nvSpPr>
          <p:cNvPr id="5" name="Segnaposto piè di pagina 4"/>
          <p:cNvSpPr>
            <a:spLocks noGrp="1"/>
          </p:cNvSpPr>
          <p:nvPr>
            <p:ph type="ftr" sz="quarter" idx="16"/>
          </p:nvPr>
        </p:nvSpPr>
        <p:spPr/>
        <p:txBody>
          <a:bodyPr/>
          <a:lstStyle/>
          <a:p>
            <a:r>
              <a:rPr lang="it-IT" smtClean="0"/>
              <a:t>2013-2014</a:t>
            </a:r>
            <a:endParaRPr lang="it-IT"/>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rrowheads="1"/>
          </p:cNvSpPr>
          <p:nvPr>
            <p:ph type="title"/>
          </p:nvPr>
        </p:nvSpPr>
        <p:spPr>
          <a:xfrm>
            <a:off x="457200" y="274638"/>
            <a:ext cx="8229600" cy="633412"/>
          </a:xfrm>
        </p:spPr>
        <p:txBody>
          <a:bodyPr>
            <a:normAutofit fontScale="90000"/>
          </a:bodyPr>
          <a:lstStyle/>
          <a:p>
            <a:pPr eaLnBrk="1" hangingPunct="1">
              <a:defRPr/>
            </a:pPr>
            <a:r>
              <a:rPr lang="it-IT" sz="4000"/>
              <a:t>Alle radici della crisi: WTO </a:t>
            </a:r>
          </a:p>
        </p:txBody>
      </p:sp>
      <p:sp>
        <p:nvSpPr>
          <p:cNvPr id="56323" name="Rectangle 3"/>
          <p:cNvSpPr>
            <a:spLocks noGrp="1" noChangeArrowheads="1"/>
          </p:cNvSpPr>
          <p:nvPr>
            <p:ph sz="quarter" idx="1"/>
          </p:nvPr>
        </p:nvSpPr>
        <p:spPr>
          <a:xfrm>
            <a:off x="457200" y="981075"/>
            <a:ext cx="8229600" cy="5472113"/>
          </a:xfrm>
        </p:spPr>
        <p:txBody>
          <a:bodyPr>
            <a:normAutofit fontScale="92500" lnSpcReduction="20000"/>
          </a:bodyPr>
          <a:lstStyle/>
          <a:p>
            <a:pPr eaLnBrk="1" hangingPunct="1">
              <a:lnSpc>
                <a:spcPct val="90000"/>
              </a:lnSpc>
              <a:defRPr/>
            </a:pPr>
            <a:r>
              <a:rPr lang="it-IT" sz="2800" b="1" u="sng" dirty="0"/>
              <a:t>Delocalizzazione  = deindustrializzazione</a:t>
            </a:r>
          </a:p>
          <a:p>
            <a:pPr eaLnBrk="1" hangingPunct="1">
              <a:lnSpc>
                <a:spcPct val="90000"/>
              </a:lnSpc>
              <a:buFont typeface="Wingdings" pitchFamily="2" charset="2"/>
              <a:buNone/>
              <a:defRPr/>
            </a:pPr>
            <a:r>
              <a:rPr lang="it-IT" sz="2800" dirty="0"/>
              <a:t>    Bassi salari e costi del lavoro; debolissima</a:t>
            </a:r>
          </a:p>
          <a:p>
            <a:pPr eaLnBrk="1" hangingPunct="1">
              <a:lnSpc>
                <a:spcPct val="90000"/>
              </a:lnSpc>
              <a:buFont typeface="Wingdings" pitchFamily="2" charset="2"/>
              <a:buNone/>
              <a:defRPr/>
            </a:pPr>
            <a:r>
              <a:rPr lang="it-IT" sz="2800" dirty="0"/>
              <a:t>    pressione fiscale, assenza di sistemi previdenziali e</a:t>
            </a:r>
          </a:p>
          <a:p>
            <a:pPr eaLnBrk="1" hangingPunct="1">
              <a:lnSpc>
                <a:spcPct val="90000"/>
              </a:lnSpc>
              <a:buFont typeface="Wingdings" pitchFamily="2" charset="2"/>
              <a:buNone/>
              <a:defRPr/>
            </a:pPr>
            <a:r>
              <a:rPr lang="it-IT" sz="2800" dirty="0"/>
              <a:t>    sanitari, assenza di normative di tutela ambientale,</a:t>
            </a:r>
          </a:p>
          <a:p>
            <a:pPr eaLnBrk="1" hangingPunct="1">
              <a:lnSpc>
                <a:spcPct val="90000"/>
              </a:lnSpc>
              <a:buFont typeface="Wingdings" pitchFamily="2" charset="2"/>
              <a:buNone/>
              <a:defRPr/>
            </a:pPr>
            <a:r>
              <a:rPr lang="it-IT" sz="2800" dirty="0"/>
              <a:t>    prezzi bassi nei trasporti; cambio</a:t>
            </a:r>
          </a:p>
          <a:p>
            <a:pPr eaLnBrk="1" hangingPunct="1">
              <a:lnSpc>
                <a:spcPct val="90000"/>
              </a:lnSpc>
              <a:defRPr/>
            </a:pPr>
            <a:r>
              <a:rPr lang="it-IT" sz="2800" b="1" u="sng" dirty="0">
                <a:effectLst/>
              </a:rPr>
              <a:t>Da società industriale a società di servizi</a:t>
            </a:r>
          </a:p>
          <a:p>
            <a:pPr eaLnBrk="1" hangingPunct="1">
              <a:lnSpc>
                <a:spcPct val="90000"/>
              </a:lnSpc>
              <a:buFont typeface="Wingdings" pitchFamily="2" charset="2"/>
              <a:buNone/>
              <a:defRPr/>
            </a:pPr>
            <a:r>
              <a:rPr lang="it-IT" sz="2800" dirty="0"/>
              <a:t>    Negli ultimi anni l’India è divenuta il </a:t>
            </a:r>
            <a:r>
              <a:rPr lang="it-IT" sz="2800" dirty="0" err="1"/>
              <a:t>Call</a:t>
            </a:r>
            <a:r>
              <a:rPr lang="it-IT" sz="2800" dirty="0"/>
              <a:t> Center </a:t>
            </a:r>
          </a:p>
          <a:p>
            <a:pPr eaLnBrk="1" hangingPunct="1">
              <a:lnSpc>
                <a:spcPct val="90000"/>
              </a:lnSpc>
              <a:buFont typeface="Wingdings" pitchFamily="2" charset="2"/>
              <a:buNone/>
              <a:defRPr/>
            </a:pPr>
            <a:r>
              <a:rPr lang="it-IT" sz="2800" dirty="0"/>
              <a:t>    del Mondo. Si </a:t>
            </a:r>
            <a:r>
              <a:rPr lang="it-IT" sz="2800" dirty="0" smtClean="0"/>
              <a:t>ipotizza </a:t>
            </a:r>
            <a:r>
              <a:rPr lang="it-IT" sz="2800" dirty="0"/>
              <a:t>di far effettuare le diagnosi </a:t>
            </a:r>
            <a:r>
              <a:rPr lang="it-IT" sz="2800" i="1" dirty="0"/>
              <a:t>on </a:t>
            </a:r>
            <a:r>
              <a:rPr lang="it-IT" sz="2800" i="1" dirty="0" err="1"/>
              <a:t>line</a:t>
            </a:r>
            <a:r>
              <a:rPr lang="it-IT" sz="2800" dirty="0"/>
              <a:t> a medici indiani, le compagnie aeree indiane si stanno affermando (Air India, Air </a:t>
            </a:r>
            <a:r>
              <a:rPr lang="it-IT" sz="2800" dirty="0" err="1"/>
              <a:t>Deccan</a:t>
            </a:r>
            <a:r>
              <a:rPr lang="it-IT" sz="2800" dirty="0"/>
              <a:t>), impianti tecnologici impiantati in India, primato in campo matematico, informatico ecc.)</a:t>
            </a:r>
          </a:p>
          <a:p>
            <a:pPr eaLnBrk="1" hangingPunct="1">
              <a:lnSpc>
                <a:spcPct val="90000"/>
              </a:lnSpc>
              <a:buFont typeface="Wingdings" pitchFamily="2" charset="2"/>
              <a:buNone/>
              <a:defRPr/>
            </a:pPr>
            <a:endParaRPr lang="it-IT" sz="2800" dirty="0"/>
          </a:p>
          <a:p>
            <a:pPr eaLnBrk="1" hangingPunct="1">
              <a:lnSpc>
                <a:spcPct val="90000"/>
              </a:lnSpc>
              <a:buFont typeface="Wingdings" pitchFamily="2" charset="2"/>
              <a:buNone/>
              <a:defRPr/>
            </a:pPr>
            <a:endParaRPr lang="it-IT" sz="2800" dirty="0"/>
          </a:p>
        </p:txBody>
      </p:sp>
      <p:sp>
        <p:nvSpPr>
          <p:cNvPr id="23553" name="Segnaposto numero diapositiva 4"/>
          <p:cNvSpPr>
            <a:spLocks noGrp="1"/>
          </p:cNvSpPr>
          <p:nvPr>
            <p:ph type="sldNum" sz="quarter" idx="15"/>
          </p:nvPr>
        </p:nvSpPr>
        <p:spPr>
          <a:noFill/>
        </p:spPr>
        <p:txBody>
          <a:bodyPr/>
          <a:lstStyle/>
          <a:p>
            <a:fld id="{4A4E22BE-451D-4454-96A3-A7540453A693}" type="slidenum">
              <a:rPr lang="it-IT" smtClean="0"/>
              <a:pPr/>
              <a:t>31</a:t>
            </a:fld>
            <a:endParaRPr lang="it-IT" smtClean="0"/>
          </a:p>
        </p:txBody>
      </p:sp>
      <p:sp>
        <p:nvSpPr>
          <p:cNvPr id="5" name="Segnaposto piè di pagina 4"/>
          <p:cNvSpPr>
            <a:spLocks noGrp="1"/>
          </p:cNvSpPr>
          <p:nvPr>
            <p:ph type="ftr" sz="quarter" idx="16"/>
          </p:nvPr>
        </p:nvSpPr>
        <p:spPr/>
        <p:txBody>
          <a:bodyPr/>
          <a:lstStyle/>
          <a:p>
            <a:r>
              <a:rPr lang="it-IT" smtClean="0"/>
              <a:t>2013-2014</a:t>
            </a:r>
            <a:endParaRPr lang="it-IT"/>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normAutofit/>
          </a:bodyPr>
          <a:lstStyle/>
          <a:p>
            <a:pPr algn="l" eaLnBrk="1" hangingPunct="1">
              <a:defRPr/>
            </a:pPr>
            <a:r>
              <a:rPr lang="it-IT" sz="4000" u="sng" smtClean="0">
                <a:solidFill>
                  <a:schemeClr val="hlink"/>
                </a:solidFill>
              </a:rPr>
              <a:t>European stability mechanism (Esm</a:t>
            </a:r>
            <a:r>
              <a:rPr lang="it-IT" sz="4000" smtClean="0">
                <a:solidFill>
                  <a:schemeClr val="hlink"/>
                </a:solidFill>
              </a:rPr>
              <a:t>)</a:t>
            </a:r>
          </a:p>
        </p:txBody>
      </p:sp>
      <p:sp>
        <p:nvSpPr>
          <p:cNvPr id="15363" name="Rectangle 3"/>
          <p:cNvSpPr>
            <a:spLocks noGrp="1" noChangeArrowheads="1"/>
          </p:cNvSpPr>
          <p:nvPr>
            <p:ph sz="quarter" idx="1"/>
          </p:nvPr>
        </p:nvSpPr>
        <p:spPr>
          <a:xfrm>
            <a:off x="179388" y="1341438"/>
            <a:ext cx="8964612" cy="5111750"/>
          </a:xfrm>
        </p:spPr>
        <p:txBody>
          <a:bodyPr>
            <a:normAutofit fontScale="92500" lnSpcReduction="10000"/>
          </a:bodyPr>
          <a:lstStyle/>
          <a:p>
            <a:pPr eaLnBrk="1" hangingPunct="1">
              <a:lnSpc>
                <a:spcPct val="80000"/>
              </a:lnSpc>
              <a:defRPr/>
            </a:pPr>
            <a:r>
              <a:rPr lang="it-IT" sz="2400" smtClean="0"/>
              <a:t>Il Vertice di Bruxelles ha inoltre deciso di anticipare a luglio 2012, anziché al gennaio 2013, l’introduzione </a:t>
            </a:r>
            <a:r>
              <a:rPr lang="it-IT" sz="2400" u="sng" smtClean="0"/>
              <a:t>dell’European stability mechanism (Esm</a:t>
            </a:r>
            <a:r>
              <a:rPr lang="it-IT" sz="2400" smtClean="0"/>
              <a:t>). E’ la nuova versione del fondo salva stati. </a:t>
            </a:r>
          </a:p>
          <a:p>
            <a:pPr eaLnBrk="1" hangingPunct="1">
              <a:lnSpc>
                <a:spcPct val="80000"/>
              </a:lnSpc>
              <a:defRPr/>
            </a:pPr>
            <a:endParaRPr lang="it-IT" sz="2400" smtClean="0"/>
          </a:p>
          <a:p>
            <a:pPr eaLnBrk="1" hangingPunct="1">
              <a:lnSpc>
                <a:spcPct val="80000"/>
              </a:lnSpc>
              <a:defRPr/>
            </a:pPr>
            <a:r>
              <a:rPr lang="it-IT" sz="2400" smtClean="0"/>
              <a:t>Avrà una dotazione finanziaria complessiva di </a:t>
            </a:r>
            <a:r>
              <a:rPr lang="it-IT" sz="2400" b="1" smtClean="0"/>
              <a:t>750 miliardi di euro:</a:t>
            </a:r>
            <a:r>
              <a:rPr lang="it-IT" sz="2400" smtClean="0"/>
              <a:t> </a:t>
            </a:r>
          </a:p>
          <a:p>
            <a:pPr eaLnBrk="1" hangingPunct="1">
              <a:lnSpc>
                <a:spcPct val="80000"/>
              </a:lnSpc>
              <a:buFont typeface="Wingdings" pitchFamily="2" charset="2"/>
              <a:buNone/>
              <a:defRPr/>
            </a:pPr>
            <a:r>
              <a:rPr lang="it-IT" sz="2400" smtClean="0"/>
              <a:t>		</a:t>
            </a:r>
          </a:p>
          <a:p>
            <a:pPr eaLnBrk="1" hangingPunct="1">
              <a:lnSpc>
                <a:spcPct val="80000"/>
              </a:lnSpc>
              <a:buFont typeface="Wingdings" pitchFamily="2" charset="2"/>
              <a:buNone/>
              <a:defRPr/>
            </a:pPr>
            <a:r>
              <a:rPr lang="it-IT" sz="2400" smtClean="0"/>
              <a:t>		</a:t>
            </a:r>
            <a:r>
              <a:rPr lang="it-IT" sz="2400" u="sng" smtClean="0"/>
              <a:t>500 miliardi di euro nuovi</a:t>
            </a:r>
            <a:endParaRPr lang="it-IT" sz="2400" smtClean="0"/>
          </a:p>
          <a:p>
            <a:pPr eaLnBrk="1" hangingPunct="1">
              <a:lnSpc>
                <a:spcPct val="80000"/>
              </a:lnSpc>
              <a:buFont typeface="Wingdings" pitchFamily="2" charset="2"/>
              <a:buNone/>
              <a:defRPr/>
            </a:pPr>
            <a:endParaRPr lang="it-IT" sz="2400" smtClean="0"/>
          </a:p>
          <a:p>
            <a:pPr eaLnBrk="1" hangingPunct="1">
              <a:lnSpc>
                <a:spcPct val="80000"/>
              </a:lnSpc>
              <a:buFont typeface="Wingdings" pitchFamily="2" charset="2"/>
              <a:buNone/>
              <a:defRPr/>
            </a:pPr>
            <a:r>
              <a:rPr lang="it-IT" sz="2400" smtClean="0"/>
              <a:t>		</a:t>
            </a:r>
            <a:r>
              <a:rPr lang="it-IT" sz="2400" b="1" u="sng" smtClean="0"/>
              <a:t>250 miliardi</a:t>
            </a:r>
            <a:r>
              <a:rPr lang="it-IT" sz="2400" b="1" smtClean="0"/>
              <a:t> del </a:t>
            </a:r>
            <a:r>
              <a:rPr lang="it-IT" sz="2400" b="1" i="1" smtClean="0"/>
              <a:t>dell’European finance stability facility</a:t>
            </a:r>
            <a:r>
              <a:rPr lang="it-IT" sz="2400" b="1" smtClean="0"/>
              <a:t>  (Efsf)</a:t>
            </a:r>
          </a:p>
          <a:p>
            <a:pPr eaLnBrk="1" hangingPunct="1">
              <a:lnSpc>
                <a:spcPct val="80000"/>
              </a:lnSpc>
              <a:buFont typeface="Wingdings" pitchFamily="2" charset="2"/>
              <a:buNone/>
              <a:defRPr/>
            </a:pPr>
            <a:r>
              <a:rPr lang="it-IT" sz="2400" b="1" smtClean="0"/>
              <a:t>              che scadrà nel 2013. </a:t>
            </a:r>
          </a:p>
          <a:p>
            <a:pPr eaLnBrk="1" hangingPunct="1">
              <a:lnSpc>
                <a:spcPct val="80000"/>
              </a:lnSpc>
              <a:buFont typeface="Wingdings" pitchFamily="2" charset="2"/>
              <a:buNone/>
              <a:defRPr/>
            </a:pPr>
            <a:endParaRPr lang="it-IT" sz="2400" b="1" smtClean="0"/>
          </a:p>
          <a:p>
            <a:pPr eaLnBrk="1" hangingPunct="1">
              <a:lnSpc>
                <a:spcPct val="80000"/>
              </a:lnSpc>
              <a:defRPr/>
            </a:pPr>
            <a:r>
              <a:rPr lang="it-IT" sz="2800" smtClean="0"/>
              <a:t>A questi stanziamenti si aggiungono  </a:t>
            </a:r>
            <a:r>
              <a:rPr lang="it-IT" sz="2800" b="1" u="sng" smtClean="0"/>
              <a:t>200 miliardi</a:t>
            </a:r>
            <a:r>
              <a:rPr lang="it-IT" sz="2800" smtClean="0"/>
              <a:t> di euro messi a disposizione del Fondo monetario internazionale (Fmi).</a:t>
            </a:r>
          </a:p>
        </p:txBody>
      </p:sp>
      <p:sp>
        <p:nvSpPr>
          <p:cNvPr id="34818" name="Segnaposto numero diapositiva 5"/>
          <p:cNvSpPr>
            <a:spLocks noGrp="1"/>
          </p:cNvSpPr>
          <p:nvPr>
            <p:ph type="sldNum" sz="quarter" idx="15"/>
          </p:nvPr>
        </p:nvSpPr>
        <p:spPr>
          <a:xfrm>
            <a:off x="3124200" y="6248400"/>
            <a:ext cx="2895600" cy="476250"/>
          </a:xfrm>
          <a:noFill/>
        </p:spPr>
        <p:txBody>
          <a:bodyPr/>
          <a:lstStyle/>
          <a:p>
            <a:pPr algn="ctr"/>
            <a:fld id="{FC0DEEEC-E7F1-47BB-8E07-6EC9C681571F}" type="slidenum">
              <a:rPr lang="it-IT" smtClean="0"/>
              <a:pPr algn="ctr"/>
              <a:t>32</a:t>
            </a:fld>
            <a:endParaRPr lang="it-IT" smtClean="0"/>
          </a:p>
        </p:txBody>
      </p:sp>
      <p:sp>
        <p:nvSpPr>
          <p:cNvPr id="5" name="Segnaposto piè di pagina 4"/>
          <p:cNvSpPr>
            <a:spLocks noGrp="1"/>
          </p:cNvSpPr>
          <p:nvPr>
            <p:ph type="ftr" sz="quarter" idx="16"/>
          </p:nvPr>
        </p:nvSpPr>
        <p:spPr/>
        <p:txBody>
          <a:bodyPr/>
          <a:lstStyle/>
          <a:p>
            <a:r>
              <a:rPr lang="it-IT" smtClean="0"/>
              <a:t>2013-2014</a:t>
            </a:r>
            <a:endParaRPr lang="it-IT"/>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Rot="1" noChangeArrowheads="1"/>
          </p:cNvSpPr>
          <p:nvPr>
            <p:ph type="title"/>
          </p:nvPr>
        </p:nvSpPr>
        <p:spPr>
          <a:xfrm>
            <a:off x="457200" y="144016"/>
            <a:ext cx="8229600" cy="476672"/>
          </a:xfrm>
        </p:spPr>
        <p:txBody>
          <a:bodyPr>
            <a:normAutofit fontScale="90000"/>
          </a:bodyPr>
          <a:lstStyle/>
          <a:p>
            <a:pPr eaLnBrk="1" hangingPunct="1">
              <a:defRPr/>
            </a:pPr>
            <a:r>
              <a:rPr lang="it-IT" sz="4000" dirty="0"/>
              <a:t>Perché la crisi finanziaria</a:t>
            </a:r>
          </a:p>
        </p:txBody>
      </p:sp>
      <p:sp>
        <p:nvSpPr>
          <p:cNvPr id="4099" name="Rectangle 3"/>
          <p:cNvSpPr>
            <a:spLocks noGrp="1" noChangeArrowheads="1"/>
          </p:cNvSpPr>
          <p:nvPr>
            <p:ph sz="quarter" idx="1"/>
          </p:nvPr>
        </p:nvSpPr>
        <p:spPr>
          <a:xfrm>
            <a:off x="395288" y="620688"/>
            <a:ext cx="8425184" cy="5903937"/>
          </a:xfrm>
        </p:spPr>
        <p:style>
          <a:lnRef idx="1">
            <a:schemeClr val="accent1"/>
          </a:lnRef>
          <a:fillRef idx="2">
            <a:schemeClr val="accent1"/>
          </a:fillRef>
          <a:effectRef idx="1">
            <a:schemeClr val="accent1"/>
          </a:effectRef>
          <a:fontRef idx="minor">
            <a:schemeClr val="dk1"/>
          </a:fontRef>
        </p:style>
        <p:txBody>
          <a:bodyPr>
            <a:noAutofit/>
          </a:bodyPr>
          <a:lstStyle/>
          <a:p>
            <a:pPr eaLnBrk="1" hangingPunct="1">
              <a:lnSpc>
                <a:spcPct val="80000"/>
              </a:lnSpc>
              <a:buFont typeface="Wingdings" pitchFamily="2" charset="2"/>
              <a:buNone/>
              <a:defRPr/>
            </a:pPr>
            <a:r>
              <a:rPr lang="it-IT" sz="100" dirty="0"/>
              <a:t>	</a:t>
            </a:r>
          </a:p>
          <a:p>
            <a:pPr eaLnBrk="1" hangingPunct="1">
              <a:lnSpc>
                <a:spcPct val="80000"/>
              </a:lnSpc>
              <a:buFont typeface="Wingdings" pitchFamily="2" charset="2"/>
              <a:buNone/>
              <a:defRPr/>
            </a:pPr>
            <a:r>
              <a:rPr lang="it-IT" sz="200" b="1" dirty="0"/>
              <a:t>	</a:t>
            </a:r>
          </a:p>
          <a:p>
            <a:pPr eaLnBrk="1" hangingPunct="1">
              <a:lnSpc>
                <a:spcPct val="80000"/>
              </a:lnSpc>
              <a:buFont typeface="Wingdings" pitchFamily="2" charset="2"/>
              <a:buNone/>
              <a:defRPr/>
            </a:pPr>
            <a:r>
              <a:rPr lang="it-IT" sz="200" b="1" dirty="0"/>
              <a:t>	</a:t>
            </a:r>
            <a:r>
              <a:rPr lang="it-IT" b="1" u="sng" dirty="0">
                <a:effectLst/>
              </a:rPr>
              <a:t>12 novembre 1999 Clinton </a:t>
            </a:r>
            <a:r>
              <a:rPr lang="it-IT" b="1" u="sng" dirty="0" smtClean="0">
                <a:effectLst/>
              </a:rPr>
              <a:t>ratifica  </a:t>
            </a:r>
          </a:p>
          <a:p>
            <a:pPr eaLnBrk="1" hangingPunct="1">
              <a:lnSpc>
                <a:spcPct val="80000"/>
              </a:lnSpc>
              <a:buFont typeface="Wingdings" pitchFamily="2" charset="2"/>
              <a:buNone/>
              <a:defRPr/>
            </a:pPr>
            <a:r>
              <a:rPr lang="it-IT" sz="1800" b="1" dirty="0" smtClean="0">
                <a:solidFill>
                  <a:srgbClr val="800000"/>
                </a:solidFill>
              </a:rPr>
              <a:t>      </a:t>
            </a:r>
            <a:r>
              <a:rPr lang="it-IT" b="1" dirty="0" err="1" smtClean="0">
                <a:solidFill>
                  <a:srgbClr val="800000"/>
                </a:solidFill>
                <a:effectLst/>
              </a:rPr>
              <a:t>Gramm</a:t>
            </a:r>
            <a:r>
              <a:rPr lang="it-IT" b="1" dirty="0" smtClean="0">
                <a:solidFill>
                  <a:srgbClr val="800000"/>
                </a:solidFill>
                <a:effectLst/>
              </a:rPr>
              <a:t> - </a:t>
            </a:r>
            <a:r>
              <a:rPr lang="it-IT" b="1" dirty="0" err="1" smtClean="0">
                <a:solidFill>
                  <a:srgbClr val="800000"/>
                </a:solidFill>
                <a:effectLst/>
              </a:rPr>
              <a:t>Leach-Bliley</a:t>
            </a:r>
            <a:r>
              <a:rPr lang="it-IT" b="1" dirty="0" smtClean="0">
                <a:solidFill>
                  <a:srgbClr val="800000"/>
                </a:solidFill>
                <a:effectLst/>
              </a:rPr>
              <a:t> </a:t>
            </a:r>
            <a:r>
              <a:rPr lang="it-IT" b="1" dirty="0" err="1">
                <a:solidFill>
                  <a:srgbClr val="800000"/>
                </a:solidFill>
                <a:effectLst/>
              </a:rPr>
              <a:t>Act</a:t>
            </a:r>
            <a:r>
              <a:rPr lang="it-IT" dirty="0">
                <a:effectLst/>
              </a:rPr>
              <a:t> </a:t>
            </a:r>
            <a:r>
              <a:rPr lang="it-IT" dirty="0" smtClean="0">
                <a:effectLst/>
              </a:rPr>
              <a:t> </a:t>
            </a:r>
            <a:endParaRPr lang="it-IT" dirty="0">
              <a:effectLst/>
            </a:endParaRPr>
          </a:p>
          <a:p>
            <a:pPr eaLnBrk="1" hangingPunct="1">
              <a:lnSpc>
                <a:spcPct val="80000"/>
              </a:lnSpc>
              <a:buFont typeface="Wingdings" pitchFamily="2" charset="2"/>
              <a:buNone/>
              <a:defRPr/>
            </a:pPr>
            <a:endParaRPr lang="it-IT" sz="1800" b="1" dirty="0" smtClean="0"/>
          </a:p>
          <a:p>
            <a:pPr eaLnBrk="1" hangingPunct="1">
              <a:lnSpc>
                <a:spcPct val="80000"/>
              </a:lnSpc>
              <a:buFont typeface="Wingdings" pitchFamily="2" charset="2"/>
              <a:buNone/>
              <a:defRPr/>
            </a:pPr>
            <a:endParaRPr lang="it-IT" sz="1800" b="1" dirty="0"/>
          </a:p>
          <a:p>
            <a:pPr eaLnBrk="1" hangingPunct="1">
              <a:lnSpc>
                <a:spcPct val="80000"/>
              </a:lnSpc>
              <a:buFont typeface="Wingdings" pitchFamily="2" charset="2"/>
              <a:buNone/>
              <a:defRPr/>
            </a:pPr>
            <a:r>
              <a:rPr lang="it-IT" sz="1400" b="1" dirty="0"/>
              <a:t>        - </a:t>
            </a:r>
            <a:r>
              <a:rPr lang="it-IT" sz="2400" b="1" dirty="0">
                <a:effectLst/>
              </a:rPr>
              <a:t>Banche commerciali diventano </a:t>
            </a:r>
            <a:r>
              <a:rPr lang="it-IT" sz="2400" b="1" u="sng" dirty="0">
                <a:solidFill>
                  <a:srgbClr val="800000"/>
                </a:solidFill>
                <a:effectLst/>
              </a:rPr>
              <a:t>banche d’investimento</a:t>
            </a:r>
            <a:r>
              <a:rPr lang="it-IT" sz="2400" dirty="0">
                <a:solidFill>
                  <a:srgbClr val="800000"/>
                </a:solidFill>
                <a:effectLst/>
              </a:rPr>
              <a:t>. </a:t>
            </a:r>
          </a:p>
          <a:p>
            <a:pPr eaLnBrk="1" hangingPunct="1">
              <a:lnSpc>
                <a:spcPct val="80000"/>
              </a:lnSpc>
              <a:buFont typeface="Wingdings" pitchFamily="2" charset="2"/>
              <a:buNone/>
              <a:defRPr/>
            </a:pPr>
            <a:r>
              <a:rPr lang="it-IT" sz="2400" dirty="0">
                <a:effectLst/>
              </a:rPr>
              <a:t>    - </a:t>
            </a:r>
            <a:r>
              <a:rPr lang="it-IT" sz="2400" b="1" u="sng" dirty="0">
                <a:effectLst/>
              </a:rPr>
              <a:t>Enorme e disordinato sviluppo mercati </a:t>
            </a:r>
            <a:r>
              <a:rPr lang="it-IT" sz="2400" b="1" u="sng" dirty="0" smtClean="0">
                <a:effectLst/>
              </a:rPr>
              <a:t>finanziari</a:t>
            </a:r>
          </a:p>
          <a:p>
            <a:pPr eaLnBrk="1" hangingPunct="1">
              <a:lnSpc>
                <a:spcPct val="80000"/>
              </a:lnSpc>
              <a:buFont typeface="Wingdings" pitchFamily="2" charset="2"/>
              <a:buNone/>
              <a:defRPr/>
            </a:pPr>
            <a:endParaRPr lang="it-IT" sz="2400" b="1" u="sng" dirty="0">
              <a:effectLst/>
            </a:endParaRPr>
          </a:p>
          <a:p>
            <a:pPr eaLnBrk="1" hangingPunct="1">
              <a:lnSpc>
                <a:spcPct val="80000"/>
              </a:lnSpc>
              <a:buFont typeface="Wingdings" pitchFamily="2" charset="2"/>
              <a:buNone/>
              <a:defRPr/>
            </a:pPr>
            <a:r>
              <a:rPr lang="it-IT" sz="2400" b="1" dirty="0">
                <a:solidFill>
                  <a:srgbClr val="800000"/>
                </a:solidFill>
                <a:effectLst/>
              </a:rPr>
              <a:t>     </a:t>
            </a:r>
            <a:r>
              <a:rPr lang="it-IT" sz="2400" b="1" u="sng" dirty="0">
                <a:solidFill>
                  <a:srgbClr val="800000"/>
                </a:solidFill>
                <a:effectLst/>
              </a:rPr>
              <a:t>-  </a:t>
            </a:r>
            <a:r>
              <a:rPr lang="it-IT" sz="2400" b="1" u="sng" dirty="0" err="1">
                <a:solidFill>
                  <a:srgbClr val="800000"/>
                </a:solidFill>
                <a:effectLst/>
              </a:rPr>
              <a:t>Mutui</a:t>
            </a:r>
            <a:r>
              <a:rPr lang="it-IT" sz="2400" b="1" u="sng" dirty="0">
                <a:solidFill>
                  <a:srgbClr val="800000"/>
                </a:solidFill>
                <a:effectLst/>
              </a:rPr>
              <a:t> </a:t>
            </a:r>
            <a:endParaRPr lang="it-IT" sz="2400" b="1" u="sng" dirty="0" smtClean="0">
              <a:solidFill>
                <a:srgbClr val="800000"/>
              </a:solidFill>
              <a:effectLst/>
            </a:endParaRPr>
          </a:p>
          <a:p>
            <a:pPr eaLnBrk="1" hangingPunct="1">
              <a:lnSpc>
                <a:spcPct val="80000"/>
              </a:lnSpc>
              <a:buFont typeface="Wingdings" pitchFamily="2" charset="2"/>
              <a:buNone/>
              <a:defRPr/>
            </a:pPr>
            <a:r>
              <a:rPr lang="it-IT" sz="2400" dirty="0" smtClean="0">
                <a:solidFill>
                  <a:srgbClr val="000000"/>
                </a:solidFill>
                <a:effectLst/>
              </a:rPr>
              <a:t>       1)</a:t>
            </a:r>
            <a:r>
              <a:rPr lang="it-IT" sz="2400" u="sng" dirty="0" err="1" smtClean="0">
                <a:solidFill>
                  <a:srgbClr val="000000"/>
                </a:solidFill>
                <a:effectLst/>
              </a:rPr>
              <a:t>Subprime</a:t>
            </a:r>
            <a:endParaRPr lang="it-IT" sz="2400" u="sng" dirty="0" smtClean="0">
              <a:solidFill>
                <a:srgbClr val="000000"/>
              </a:solidFill>
              <a:effectLst/>
            </a:endParaRPr>
          </a:p>
          <a:p>
            <a:pPr eaLnBrk="1" hangingPunct="1">
              <a:lnSpc>
                <a:spcPct val="80000"/>
              </a:lnSpc>
              <a:buFont typeface="Wingdings" pitchFamily="2" charset="2"/>
              <a:buNone/>
              <a:defRPr/>
            </a:pPr>
            <a:r>
              <a:rPr lang="it-IT" sz="2000" b="1" dirty="0" smtClean="0">
                <a:solidFill>
                  <a:srgbClr val="CC0000"/>
                </a:solidFill>
                <a:effectLst/>
              </a:rPr>
              <a:t>        </a:t>
            </a:r>
            <a:r>
              <a:rPr lang="it-IT" sz="2000" b="1" u="sng" dirty="0" smtClean="0">
                <a:solidFill>
                  <a:srgbClr val="CC0000"/>
                </a:solidFill>
                <a:effectLst/>
              </a:rPr>
              <a:t> 2) </a:t>
            </a:r>
            <a:r>
              <a:rPr lang="it-IT" sz="2400" b="1" u="sng" dirty="0" smtClean="0">
                <a:solidFill>
                  <a:srgbClr val="CC0000"/>
                </a:solidFill>
                <a:effectLst/>
              </a:rPr>
              <a:t>Ninja</a:t>
            </a:r>
            <a:r>
              <a:rPr lang="it-IT" sz="2400" b="1" u="sng" dirty="0">
                <a:solidFill>
                  <a:srgbClr val="CC0000"/>
                </a:solidFill>
                <a:effectLst/>
              </a:rPr>
              <a:t>:</a:t>
            </a:r>
            <a:r>
              <a:rPr lang="it-IT" sz="2400" b="1" dirty="0">
                <a:solidFill>
                  <a:srgbClr val="CC0000"/>
                </a:solidFill>
                <a:effectLst/>
              </a:rPr>
              <a:t> no  </a:t>
            </a:r>
            <a:r>
              <a:rPr lang="it-IT" sz="2400" b="1" dirty="0" err="1">
                <a:solidFill>
                  <a:srgbClr val="CC0000"/>
                </a:solidFill>
                <a:effectLst/>
              </a:rPr>
              <a:t>income</a:t>
            </a:r>
            <a:r>
              <a:rPr lang="it-IT" sz="2400" b="1" dirty="0">
                <a:solidFill>
                  <a:srgbClr val="CC0000"/>
                </a:solidFill>
                <a:effectLst/>
              </a:rPr>
              <a:t>, no job, no </a:t>
            </a:r>
            <a:r>
              <a:rPr lang="it-IT" sz="2400" b="1" dirty="0" err="1">
                <a:solidFill>
                  <a:srgbClr val="CC0000"/>
                </a:solidFill>
                <a:effectLst/>
              </a:rPr>
              <a:t>assets</a:t>
            </a:r>
            <a:r>
              <a:rPr lang="it-IT" sz="2400" b="1" dirty="0">
                <a:solidFill>
                  <a:srgbClr val="CC0000"/>
                </a:solidFill>
                <a:effectLst/>
              </a:rPr>
              <a:t> / nessun reddito,</a:t>
            </a:r>
          </a:p>
          <a:p>
            <a:pPr eaLnBrk="1" hangingPunct="1">
              <a:lnSpc>
                <a:spcPct val="80000"/>
              </a:lnSpc>
              <a:buFont typeface="Wingdings" pitchFamily="2" charset="2"/>
              <a:buNone/>
              <a:defRPr/>
            </a:pPr>
            <a:r>
              <a:rPr lang="it-IT" sz="2400" b="1" dirty="0">
                <a:solidFill>
                  <a:srgbClr val="CC0000"/>
                </a:solidFill>
                <a:effectLst/>
              </a:rPr>
              <a:t>      nessun lavoro, nessun </a:t>
            </a:r>
            <a:r>
              <a:rPr lang="it-IT" sz="2400" b="1" dirty="0" smtClean="0">
                <a:solidFill>
                  <a:srgbClr val="CC0000"/>
                </a:solidFill>
                <a:effectLst/>
              </a:rPr>
              <a:t>patrimonio.</a:t>
            </a:r>
            <a:r>
              <a:rPr lang="it-IT" sz="1800" dirty="0" smtClean="0">
                <a:effectLst/>
              </a:rPr>
              <a:t> </a:t>
            </a:r>
          </a:p>
          <a:p>
            <a:pPr eaLnBrk="1" hangingPunct="1">
              <a:lnSpc>
                <a:spcPct val="80000"/>
              </a:lnSpc>
              <a:buFont typeface="Wingdings" pitchFamily="2" charset="2"/>
              <a:buNone/>
              <a:defRPr/>
            </a:pPr>
            <a:r>
              <a:rPr lang="it-IT" sz="1800" dirty="0" smtClean="0">
                <a:effectLst/>
              </a:rPr>
              <a:t>        </a:t>
            </a:r>
            <a:r>
              <a:rPr lang="it-IT" sz="2400" dirty="0" smtClean="0">
                <a:effectLst/>
              </a:rPr>
              <a:t>Interessi  </a:t>
            </a:r>
            <a:r>
              <a:rPr lang="it-IT" sz="2400" dirty="0">
                <a:effectLst/>
              </a:rPr>
              <a:t>più alti a fronte</a:t>
            </a:r>
          </a:p>
          <a:p>
            <a:pPr eaLnBrk="1" hangingPunct="1">
              <a:lnSpc>
                <a:spcPct val="80000"/>
              </a:lnSpc>
              <a:buFont typeface="Wingdings" pitchFamily="2" charset="2"/>
              <a:buNone/>
              <a:defRPr/>
            </a:pPr>
            <a:r>
              <a:rPr lang="it-IT" sz="2400" dirty="0">
                <a:effectLst/>
              </a:rPr>
              <a:t>      rischio insolvenza e ricorso al sequestro del bene. </a:t>
            </a:r>
          </a:p>
          <a:p>
            <a:pPr eaLnBrk="1" hangingPunct="1">
              <a:lnSpc>
                <a:spcPct val="80000"/>
              </a:lnSpc>
              <a:buFont typeface="Wingdings" pitchFamily="2" charset="2"/>
              <a:buNone/>
              <a:defRPr/>
            </a:pPr>
            <a:endParaRPr lang="it-IT" sz="2400" dirty="0">
              <a:effectLst/>
            </a:endParaRPr>
          </a:p>
          <a:p>
            <a:pPr eaLnBrk="1" hangingPunct="1">
              <a:lnSpc>
                <a:spcPct val="80000"/>
              </a:lnSpc>
              <a:buFont typeface="Wingdings" pitchFamily="2" charset="2"/>
              <a:buNone/>
              <a:defRPr/>
            </a:pPr>
            <a:r>
              <a:rPr lang="it-IT" sz="1400" dirty="0">
                <a:effectLst/>
              </a:rPr>
              <a:t>	</a:t>
            </a:r>
            <a:endParaRPr lang="it-IT" sz="2400" dirty="0">
              <a:effectLst/>
            </a:endParaRPr>
          </a:p>
          <a:p>
            <a:pPr eaLnBrk="1" hangingPunct="1">
              <a:lnSpc>
                <a:spcPct val="80000"/>
              </a:lnSpc>
              <a:buFont typeface="Wingdings" pitchFamily="2" charset="2"/>
              <a:buNone/>
              <a:defRPr/>
            </a:pPr>
            <a:endParaRPr lang="it-IT" sz="2400" dirty="0"/>
          </a:p>
          <a:p>
            <a:pPr eaLnBrk="1" hangingPunct="1">
              <a:lnSpc>
                <a:spcPct val="80000"/>
              </a:lnSpc>
              <a:buFont typeface="Wingdings" pitchFamily="2" charset="2"/>
              <a:buNone/>
              <a:defRPr/>
            </a:pPr>
            <a:endParaRPr lang="it-IT" sz="2000" b="1" dirty="0"/>
          </a:p>
          <a:p>
            <a:pPr eaLnBrk="1" hangingPunct="1">
              <a:lnSpc>
                <a:spcPct val="80000"/>
              </a:lnSpc>
              <a:buFont typeface="Wingdings" pitchFamily="2" charset="2"/>
              <a:buNone/>
              <a:defRPr/>
            </a:pPr>
            <a:endParaRPr lang="it-IT" sz="1400" dirty="0"/>
          </a:p>
          <a:p>
            <a:pPr eaLnBrk="1" hangingPunct="1">
              <a:lnSpc>
                <a:spcPct val="80000"/>
              </a:lnSpc>
              <a:buFont typeface="Wingdings" pitchFamily="2" charset="2"/>
              <a:buNone/>
              <a:defRPr/>
            </a:pPr>
            <a:endParaRPr lang="it-IT" sz="500" dirty="0"/>
          </a:p>
          <a:p>
            <a:pPr eaLnBrk="1" hangingPunct="1">
              <a:lnSpc>
                <a:spcPct val="80000"/>
              </a:lnSpc>
              <a:buFont typeface="Wingdings" pitchFamily="2" charset="2"/>
              <a:buNone/>
              <a:defRPr/>
            </a:pPr>
            <a:endParaRPr lang="it-IT" sz="500" dirty="0"/>
          </a:p>
          <a:p>
            <a:pPr eaLnBrk="1" hangingPunct="1">
              <a:lnSpc>
                <a:spcPct val="80000"/>
              </a:lnSpc>
              <a:buFont typeface="Wingdings" pitchFamily="2" charset="2"/>
              <a:buNone/>
              <a:defRPr/>
            </a:pPr>
            <a:endParaRPr lang="it-IT" sz="300" dirty="0"/>
          </a:p>
          <a:p>
            <a:pPr eaLnBrk="1" hangingPunct="1">
              <a:lnSpc>
                <a:spcPct val="80000"/>
              </a:lnSpc>
              <a:buFont typeface="Wingdings" pitchFamily="2" charset="2"/>
              <a:buNone/>
              <a:defRPr/>
            </a:pPr>
            <a:endParaRPr lang="it-IT" sz="300" dirty="0"/>
          </a:p>
          <a:p>
            <a:pPr eaLnBrk="1" hangingPunct="1">
              <a:lnSpc>
                <a:spcPct val="80000"/>
              </a:lnSpc>
              <a:buFont typeface="Wingdings" pitchFamily="2" charset="2"/>
              <a:buNone/>
              <a:defRPr/>
            </a:pPr>
            <a:endParaRPr lang="it-IT" sz="300" dirty="0"/>
          </a:p>
          <a:p>
            <a:pPr eaLnBrk="1" hangingPunct="1">
              <a:lnSpc>
                <a:spcPct val="80000"/>
              </a:lnSpc>
              <a:buFont typeface="Wingdings" pitchFamily="2" charset="2"/>
              <a:buNone/>
              <a:defRPr/>
            </a:pPr>
            <a:endParaRPr lang="it-IT" sz="300" dirty="0"/>
          </a:p>
          <a:p>
            <a:pPr eaLnBrk="1" hangingPunct="1">
              <a:lnSpc>
                <a:spcPct val="80000"/>
              </a:lnSpc>
              <a:buFont typeface="Wingdings" pitchFamily="2" charset="2"/>
              <a:buNone/>
              <a:defRPr/>
            </a:pPr>
            <a:endParaRPr lang="it-IT" sz="300" dirty="0"/>
          </a:p>
          <a:p>
            <a:pPr eaLnBrk="1" hangingPunct="1">
              <a:lnSpc>
                <a:spcPct val="80000"/>
              </a:lnSpc>
              <a:buFont typeface="Wingdings" pitchFamily="2" charset="2"/>
              <a:buNone/>
              <a:defRPr/>
            </a:pPr>
            <a:endParaRPr lang="it-IT" sz="300" dirty="0"/>
          </a:p>
          <a:p>
            <a:pPr eaLnBrk="1" hangingPunct="1">
              <a:lnSpc>
                <a:spcPct val="80000"/>
              </a:lnSpc>
              <a:buFont typeface="Wingdings" pitchFamily="2" charset="2"/>
              <a:buNone/>
              <a:defRPr/>
            </a:pPr>
            <a:endParaRPr lang="it-IT" sz="300" dirty="0"/>
          </a:p>
          <a:p>
            <a:pPr eaLnBrk="1" hangingPunct="1">
              <a:lnSpc>
                <a:spcPct val="80000"/>
              </a:lnSpc>
              <a:buFont typeface="Wingdings" pitchFamily="2" charset="2"/>
              <a:buNone/>
              <a:defRPr/>
            </a:pPr>
            <a:r>
              <a:rPr lang="it-IT" sz="200" dirty="0"/>
              <a:t>	</a:t>
            </a:r>
            <a:r>
              <a:rPr lang="it-IT" sz="300" b="1" dirty="0"/>
              <a:t>ERRATO </a:t>
            </a:r>
            <a:r>
              <a:rPr lang="it-IT" sz="300" dirty="0"/>
              <a:t>far partire la crisi dal fallimento della </a:t>
            </a:r>
            <a:r>
              <a:rPr lang="it-IT" sz="300" dirty="0" err="1"/>
              <a:t>Lehaman</a:t>
            </a:r>
            <a:r>
              <a:rPr lang="it-IT" sz="300" dirty="0"/>
              <a:t> </a:t>
            </a:r>
            <a:r>
              <a:rPr lang="it-IT" sz="300" dirty="0" err="1"/>
              <a:t>Brothers</a:t>
            </a:r>
            <a:r>
              <a:rPr lang="it-IT" sz="300" dirty="0"/>
              <a:t> (15 settembre 2008) semmai ne è il risultato</a:t>
            </a:r>
          </a:p>
          <a:p>
            <a:pPr eaLnBrk="1" hangingPunct="1">
              <a:lnSpc>
                <a:spcPct val="80000"/>
              </a:lnSpc>
              <a:buFont typeface="Wingdings" pitchFamily="2" charset="2"/>
              <a:buNone/>
              <a:defRPr/>
            </a:pPr>
            <a:endParaRPr lang="it-IT" sz="300" dirty="0"/>
          </a:p>
          <a:p>
            <a:pPr eaLnBrk="1" hangingPunct="1">
              <a:lnSpc>
                <a:spcPct val="80000"/>
              </a:lnSpc>
              <a:buFont typeface="Wingdings" pitchFamily="2" charset="2"/>
              <a:buNone/>
              <a:defRPr/>
            </a:pPr>
            <a:endParaRPr lang="it-IT" sz="200" dirty="0"/>
          </a:p>
        </p:txBody>
      </p:sp>
      <p:sp>
        <p:nvSpPr>
          <p:cNvPr id="5" name="Segnaposto numero diapositiva 4"/>
          <p:cNvSpPr>
            <a:spLocks noGrp="1"/>
          </p:cNvSpPr>
          <p:nvPr>
            <p:ph type="sldNum" sz="quarter" idx="15"/>
          </p:nvPr>
        </p:nvSpPr>
        <p:spPr/>
        <p:txBody>
          <a:bodyPr/>
          <a:lstStyle/>
          <a:p>
            <a:fld id="{4D7ECDE7-5B88-456E-954D-E8611C472F3F}" type="slidenum">
              <a:rPr lang="it-IT" smtClean="0"/>
              <a:pPr/>
              <a:t>33</a:t>
            </a:fld>
            <a:endParaRPr lang="it-IT"/>
          </a:p>
        </p:txBody>
      </p:sp>
      <p:sp>
        <p:nvSpPr>
          <p:cNvPr id="6" name="Segnaposto piè di pagina 5"/>
          <p:cNvSpPr>
            <a:spLocks noGrp="1"/>
          </p:cNvSpPr>
          <p:nvPr>
            <p:ph type="ftr" sz="quarter" idx="16"/>
          </p:nvPr>
        </p:nvSpPr>
        <p:spPr/>
        <p:txBody>
          <a:bodyPr/>
          <a:lstStyle/>
          <a:p>
            <a:r>
              <a:rPr lang="it-IT" smtClean="0"/>
              <a:t>2013-2014</a:t>
            </a:r>
            <a:endParaRPr lang="it-IT"/>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95536" y="404664"/>
            <a:ext cx="8229600" cy="720080"/>
          </a:xfrm>
        </p:spPr>
        <p:txBody>
          <a:bodyPr>
            <a:normAutofit/>
          </a:bodyPr>
          <a:lstStyle/>
          <a:p>
            <a:r>
              <a:rPr lang="it-IT" dirty="0" smtClean="0"/>
              <a:t>Criteri euro</a:t>
            </a:r>
            <a:endParaRPr lang="it-IT" dirty="0"/>
          </a:p>
        </p:txBody>
      </p:sp>
      <p:sp>
        <p:nvSpPr>
          <p:cNvPr id="3" name="Segnaposto contenuto 2"/>
          <p:cNvSpPr>
            <a:spLocks noGrp="1"/>
          </p:cNvSpPr>
          <p:nvPr>
            <p:ph sz="quarter" idx="1"/>
          </p:nvPr>
        </p:nvSpPr>
        <p:spPr>
          <a:xfrm>
            <a:off x="251520" y="1196752"/>
            <a:ext cx="8712968" cy="5184576"/>
          </a:xfrm>
        </p:spPr>
        <p:txBody>
          <a:bodyPr/>
          <a:lstStyle/>
          <a:p>
            <a:r>
              <a:rPr lang="it-IT" smtClean="0"/>
              <a:t>Adesione </a:t>
            </a:r>
            <a:r>
              <a:rPr lang="it-IT" dirty="0" smtClean="0"/>
              <a:t>di almeno 8 Paesi EU</a:t>
            </a:r>
          </a:p>
          <a:p>
            <a:r>
              <a:rPr lang="it-IT" dirty="0" smtClean="0"/>
              <a:t>Deficit di bilancio non superiore al 3% PIL</a:t>
            </a:r>
          </a:p>
          <a:p>
            <a:r>
              <a:rPr lang="it-IT" dirty="0" smtClean="0"/>
              <a:t>Inflazione </a:t>
            </a:r>
            <a:r>
              <a:rPr lang="it-IT" dirty="0" err="1" smtClean="0"/>
              <a:t>max</a:t>
            </a:r>
            <a:r>
              <a:rPr lang="it-IT" dirty="0" smtClean="0"/>
              <a:t> + 1,5% rispetto alla media delle migliori inflazioni (più basse)</a:t>
            </a:r>
          </a:p>
          <a:p>
            <a:r>
              <a:rPr lang="it-IT" dirty="0" smtClean="0"/>
              <a:t>Oscillazione valuta nazionale nello SME +/- 0,25%</a:t>
            </a:r>
          </a:p>
          <a:p>
            <a:r>
              <a:rPr lang="it-IT" dirty="0" smtClean="0"/>
              <a:t>Debito pubblico = o meno del 60% PIL</a:t>
            </a:r>
          </a:p>
          <a:p>
            <a:endParaRPr lang="it-IT" dirty="0"/>
          </a:p>
        </p:txBody>
      </p:sp>
      <p:sp>
        <p:nvSpPr>
          <p:cNvPr id="5" name="Segnaposto numero diapositiva 4"/>
          <p:cNvSpPr>
            <a:spLocks noGrp="1"/>
          </p:cNvSpPr>
          <p:nvPr>
            <p:ph type="sldNum" sz="quarter" idx="15"/>
          </p:nvPr>
        </p:nvSpPr>
        <p:spPr/>
        <p:txBody>
          <a:bodyPr/>
          <a:lstStyle/>
          <a:p>
            <a:fld id="{4D7ECDE7-5B88-456E-954D-E8611C472F3F}" type="slidenum">
              <a:rPr lang="it-IT" smtClean="0"/>
              <a:pPr/>
              <a:t>34</a:t>
            </a:fld>
            <a:endParaRPr lang="it-IT"/>
          </a:p>
        </p:txBody>
      </p:sp>
      <p:sp>
        <p:nvSpPr>
          <p:cNvPr id="6" name="Segnaposto piè di pagina 5"/>
          <p:cNvSpPr>
            <a:spLocks noGrp="1"/>
          </p:cNvSpPr>
          <p:nvPr>
            <p:ph type="ftr" sz="quarter" idx="16"/>
          </p:nvPr>
        </p:nvSpPr>
        <p:spPr/>
        <p:txBody>
          <a:bodyPr/>
          <a:lstStyle/>
          <a:p>
            <a:r>
              <a:rPr lang="it-IT" smtClean="0"/>
              <a:t>2013-2014</a:t>
            </a:r>
            <a:endParaRPr lang="it-IT"/>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rrowheads="1"/>
          </p:cNvSpPr>
          <p:nvPr>
            <p:ph type="title"/>
          </p:nvPr>
        </p:nvSpPr>
        <p:spPr>
          <a:xfrm>
            <a:off x="457200" y="274638"/>
            <a:ext cx="8229600" cy="633412"/>
          </a:xfrm>
        </p:spPr>
        <p:txBody>
          <a:bodyPr>
            <a:normAutofit fontScale="90000"/>
          </a:bodyPr>
          <a:lstStyle/>
          <a:p>
            <a:pPr eaLnBrk="1" hangingPunct="1">
              <a:defRPr/>
            </a:pPr>
            <a:r>
              <a:rPr lang="it-IT" sz="4000"/>
              <a:t>Alle radici della crisi: l’Euro?</a:t>
            </a:r>
          </a:p>
        </p:txBody>
      </p:sp>
      <p:sp>
        <p:nvSpPr>
          <p:cNvPr id="64515" name="Rectangle 3"/>
          <p:cNvSpPr>
            <a:spLocks noGrp="1" noChangeArrowheads="1"/>
          </p:cNvSpPr>
          <p:nvPr>
            <p:ph sz="quarter" idx="1"/>
          </p:nvPr>
        </p:nvSpPr>
        <p:spPr>
          <a:xfrm>
            <a:off x="457200" y="1052513"/>
            <a:ext cx="8229600" cy="5073650"/>
          </a:xfrm>
        </p:spPr>
        <p:style>
          <a:lnRef idx="2">
            <a:schemeClr val="accent1"/>
          </a:lnRef>
          <a:fillRef idx="1">
            <a:schemeClr val="lt1"/>
          </a:fillRef>
          <a:effectRef idx="0">
            <a:schemeClr val="accent1"/>
          </a:effectRef>
          <a:fontRef idx="minor">
            <a:schemeClr val="dk1"/>
          </a:fontRef>
        </p:style>
        <p:txBody>
          <a:bodyPr/>
          <a:lstStyle/>
          <a:p>
            <a:pPr eaLnBrk="1" hangingPunct="1">
              <a:defRPr/>
            </a:pPr>
            <a:r>
              <a:rPr lang="it-IT" dirty="0">
                <a:effectLst/>
              </a:rPr>
              <a:t>Tasso di cambio </a:t>
            </a:r>
            <a:r>
              <a:rPr lang="it-IT" dirty="0" smtClean="0">
                <a:effectLst/>
              </a:rPr>
              <a:t> punitivo</a:t>
            </a:r>
            <a:endParaRPr lang="it-IT" dirty="0">
              <a:effectLst/>
            </a:endParaRPr>
          </a:p>
          <a:p>
            <a:pPr eaLnBrk="1" hangingPunct="1">
              <a:buNone/>
              <a:defRPr/>
            </a:pPr>
            <a:endParaRPr lang="it-IT" dirty="0" smtClean="0">
              <a:effectLst/>
            </a:endParaRPr>
          </a:p>
          <a:p>
            <a:pPr eaLnBrk="1" hangingPunct="1">
              <a:defRPr/>
            </a:pPr>
            <a:r>
              <a:rPr lang="it-IT" dirty="0" smtClean="0">
                <a:effectLst/>
              </a:rPr>
              <a:t>Bce  che non agisce come prestatore per finanziare il debito pubblico</a:t>
            </a:r>
          </a:p>
          <a:p>
            <a:pPr eaLnBrk="1" hangingPunct="1">
              <a:buNone/>
              <a:defRPr/>
            </a:pPr>
            <a:endParaRPr lang="it-IT" dirty="0">
              <a:effectLst/>
            </a:endParaRPr>
          </a:p>
          <a:p>
            <a:pPr eaLnBrk="1" hangingPunct="1">
              <a:defRPr/>
            </a:pPr>
            <a:r>
              <a:rPr lang="it-IT" dirty="0" smtClean="0">
                <a:effectLst/>
              </a:rPr>
              <a:t>Senza l’EURO?</a:t>
            </a:r>
            <a:endParaRPr lang="it-IT" dirty="0">
              <a:effectLst/>
            </a:endParaRPr>
          </a:p>
          <a:p>
            <a:pPr eaLnBrk="1" hangingPunct="1">
              <a:defRPr/>
            </a:pPr>
            <a:endParaRPr lang="it-IT" dirty="0"/>
          </a:p>
          <a:p>
            <a:pPr eaLnBrk="1" hangingPunct="1">
              <a:defRPr/>
            </a:pPr>
            <a:endParaRPr lang="it-IT" dirty="0"/>
          </a:p>
        </p:txBody>
      </p:sp>
      <p:sp>
        <p:nvSpPr>
          <p:cNvPr id="24577" name="Segnaposto numero diapositiva 4"/>
          <p:cNvSpPr>
            <a:spLocks noGrp="1"/>
          </p:cNvSpPr>
          <p:nvPr>
            <p:ph type="sldNum" sz="quarter" idx="15"/>
          </p:nvPr>
        </p:nvSpPr>
        <p:spPr>
          <a:noFill/>
        </p:spPr>
        <p:txBody>
          <a:bodyPr/>
          <a:lstStyle/>
          <a:p>
            <a:fld id="{74B9A9A4-E0EF-4944-BA05-C12CEFBBC47F}" type="slidenum">
              <a:rPr lang="it-IT" smtClean="0"/>
              <a:pPr/>
              <a:t>35</a:t>
            </a:fld>
            <a:endParaRPr lang="it-IT" smtClean="0"/>
          </a:p>
        </p:txBody>
      </p:sp>
      <p:sp>
        <p:nvSpPr>
          <p:cNvPr id="5" name="Segnaposto piè di pagina 4"/>
          <p:cNvSpPr>
            <a:spLocks noGrp="1"/>
          </p:cNvSpPr>
          <p:nvPr>
            <p:ph type="ftr" sz="quarter" idx="16"/>
          </p:nvPr>
        </p:nvSpPr>
        <p:spPr/>
        <p:txBody>
          <a:bodyPr/>
          <a:lstStyle/>
          <a:p>
            <a:r>
              <a:rPr lang="it-IT" smtClean="0"/>
              <a:t>2013-2014</a:t>
            </a:r>
            <a:endParaRPr lang="it-IT"/>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rrowheads="1"/>
          </p:cNvSpPr>
          <p:nvPr>
            <p:ph type="title"/>
          </p:nvPr>
        </p:nvSpPr>
        <p:spPr>
          <a:xfrm>
            <a:off x="395288" y="0"/>
            <a:ext cx="8291512" cy="836613"/>
          </a:xfrm>
        </p:spPr>
        <p:txBody>
          <a:bodyPr>
            <a:normAutofit fontScale="90000"/>
          </a:bodyPr>
          <a:lstStyle/>
          <a:p>
            <a:pPr eaLnBrk="1" hangingPunct="1">
              <a:defRPr/>
            </a:pPr>
            <a:r>
              <a:rPr lang="it-IT" sz="4000" b="0"/>
              <a:t>Alle radici della crisi: </a:t>
            </a:r>
            <a:r>
              <a:rPr lang="it-IT" sz="4000"/>
              <a:t>Debito Pubblico</a:t>
            </a:r>
          </a:p>
        </p:txBody>
      </p:sp>
      <p:sp>
        <p:nvSpPr>
          <p:cNvPr id="62467" name="Rectangle 3"/>
          <p:cNvSpPr>
            <a:spLocks noGrp="1" noChangeArrowheads="1"/>
          </p:cNvSpPr>
          <p:nvPr>
            <p:ph sz="quarter" idx="1"/>
          </p:nvPr>
        </p:nvSpPr>
        <p:spPr>
          <a:xfrm>
            <a:off x="179388" y="836613"/>
            <a:ext cx="8964612" cy="5289550"/>
          </a:xfrm>
        </p:spPr>
        <p:txBody>
          <a:bodyPr/>
          <a:lstStyle/>
          <a:p>
            <a:pPr eaLnBrk="1" hangingPunct="1">
              <a:buNone/>
              <a:defRPr/>
            </a:pPr>
            <a:endParaRPr lang="it-IT" b="1" dirty="0"/>
          </a:p>
          <a:p>
            <a:pPr eaLnBrk="1" hangingPunct="1">
              <a:defRPr/>
            </a:pPr>
            <a:r>
              <a:rPr lang="it-IT" b="1" dirty="0"/>
              <a:t>Interessi prima dell’Euro</a:t>
            </a:r>
            <a:r>
              <a:rPr lang="it-IT" dirty="0"/>
              <a:t>:</a:t>
            </a:r>
          </a:p>
          <a:p>
            <a:pPr eaLnBrk="1" hangingPunct="1">
              <a:buFont typeface="Wingdings" pitchFamily="2" charset="2"/>
              <a:buNone/>
              <a:defRPr/>
            </a:pPr>
            <a:r>
              <a:rPr lang="it-IT" dirty="0"/>
              <a:t>	Grecia </a:t>
            </a:r>
            <a:r>
              <a:rPr lang="it-IT" dirty="0" smtClean="0"/>
              <a:t>18%  Italia </a:t>
            </a:r>
            <a:r>
              <a:rPr lang="it-IT" dirty="0"/>
              <a:t>12% </a:t>
            </a:r>
            <a:r>
              <a:rPr lang="it-IT" dirty="0" smtClean="0"/>
              <a:t> Germania </a:t>
            </a:r>
            <a:r>
              <a:rPr lang="it-IT" dirty="0"/>
              <a:t>4</a:t>
            </a:r>
            <a:r>
              <a:rPr lang="it-IT" dirty="0" smtClean="0"/>
              <a:t>%</a:t>
            </a:r>
          </a:p>
          <a:p>
            <a:pPr eaLnBrk="1" hangingPunct="1">
              <a:buFont typeface="Wingdings" pitchFamily="2" charset="2"/>
              <a:buNone/>
              <a:defRPr/>
            </a:pPr>
            <a:endParaRPr lang="it-IT" dirty="0"/>
          </a:p>
          <a:p>
            <a:pPr eaLnBrk="1" hangingPunct="1">
              <a:defRPr/>
            </a:pPr>
            <a:r>
              <a:rPr lang="it-IT" b="1" dirty="0"/>
              <a:t>Dopo </a:t>
            </a:r>
            <a:r>
              <a:rPr lang="it-IT" b="1" dirty="0" smtClean="0"/>
              <a:t> Paesi eurozona pagano </a:t>
            </a:r>
            <a:r>
              <a:rPr lang="it-IT" b="1" dirty="0"/>
              <a:t>4% </a:t>
            </a:r>
            <a:endParaRPr lang="it-IT" b="1" dirty="0" smtClean="0"/>
          </a:p>
          <a:p>
            <a:pPr eaLnBrk="1" hangingPunct="1">
              <a:buNone/>
              <a:defRPr/>
            </a:pPr>
            <a:r>
              <a:rPr lang="it-IT" b="1" dirty="0" smtClean="0">
                <a:effectLst/>
              </a:rPr>
              <a:t>   </a:t>
            </a:r>
            <a:r>
              <a:rPr lang="it-IT" dirty="0" smtClean="0">
                <a:effectLst/>
              </a:rPr>
              <a:t>(e ancor </a:t>
            </a:r>
            <a:r>
              <a:rPr lang="it-IT" dirty="0">
                <a:effectLst/>
              </a:rPr>
              <a:t>meno negli </a:t>
            </a:r>
            <a:r>
              <a:rPr lang="it-IT" dirty="0" smtClean="0">
                <a:effectLst/>
              </a:rPr>
              <a:t>anni successivi)</a:t>
            </a:r>
            <a:endParaRPr lang="it-IT" dirty="0">
              <a:effectLst/>
            </a:endParaRPr>
          </a:p>
          <a:p>
            <a:pPr eaLnBrk="1" hangingPunct="1">
              <a:buFont typeface="Wingdings" pitchFamily="2" charset="2"/>
              <a:buNone/>
              <a:defRPr/>
            </a:pPr>
            <a:endParaRPr lang="it-IT" b="1" dirty="0"/>
          </a:p>
          <a:p>
            <a:pPr eaLnBrk="1" hangingPunct="1">
              <a:buFont typeface="Wingdings" pitchFamily="2" charset="2"/>
              <a:buNone/>
              <a:defRPr/>
            </a:pPr>
            <a:endParaRPr lang="it-IT" b="1" dirty="0"/>
          </a:p>
        </p:txBody>
      </p:sp>
      <p:sp>
        <p:nvSpPr>
          <p:cNvPr id="25601" name="Segnaposto numero diapositiva 4"/>
          <p:cNvSpPr>
            <a:spLocks noGrp="1"/>
          </p:cNvSpPr>
          <p:nvPr>
            <p:ph type="sldNum" sz="quarter" idx="15"/>
          </p:nvPr>
        </p:nvSpPr>
        <p:spPr>
          <a:noFill/>
        </p:spPr>
        <p:txBody>
          <a:bodyPr/>
          <a:lstStyle/>
          <a:p>
            <a:fld id="{EABD113C-E529-48FA-A554-0D2475314E24}" type="slidenum">
              <a:rPr lang="it-IT" smtClean="0"/>
              <a:pPr/>
              <a:t>36</a:t>
            </a:fld>
            <a:endParaRPr lang="it-IT" smtClean="0"/>
          </a:p>
        </p:txBody>
      </p:sp>
      <p:sp>
        <p:nvSpPr>
          <p:cNvPr id="5" name="Segnaposto piè di pagina 4"/>
          <p:cNvSpPr>
            <a:spLocks noGrp="1"/>
          </p:cNvSpPr>
          <p:nvPr>
            <p:ph type="ftr" sz="quarter" idx="16"/>
          </p:nvPr>
        </p:nvSpPr>
        <p:spPr/>
        <p:txBody>
          <a:bodyPr/>
          <a:lstStyle/>
          <a:p>
            <a:r>
              <a:rPr lang="it-IT" smtClean="0"/>
              <a:t>2013-2014</a:t>
            </a:r>
            <a:endParaRPr lang="it-IT"/>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778098"/>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r>
              <a:rPr lang="it-IT" dirty="0" smtClean="0"/>
              <a:t>Calcolo interessi sul debito</a:t>
            </a:r>
            <a:endParaRPr lang="it-IT" dirty="0"/>
          </a:p>
        </p:txBody>
      </p:sp>
      <p:sp>
        <p:nvSpPr>
          <p:cNvPr id="3" name="Segnaposto contenuto 2"/>
          <p:cNvSpPr>
            <a:spLocks noGrp="1"/>
          </p:cNvSpPr>
          <p:nvPr>
            <p:ph sz="quarter" idx="1"/>
          </p:nvPr>
        </p:nvSpPr>
        <p:spPr>
          <a:xfrm>
            <a:off x="457200" y="1052736"/>
            <a:ext cx="8229600" cy="5544616"/>
          </a:xfrm>
        </p:spPr>
        <p:style>
          <a:lnRef idx="3">
            <a:schemeClr val="lt1"/>
          </a:lnRef>
          <a:fillRef idx="1">
            <a:schemeClr val="accent1"/>
          </a:fillRef>
          <a:effectRef idx="1">
            <a:schemeClr val="accent1"/>
          </a:effectRef>
          <a:fontRef idx="minor">
            <a:schemeClr val="lt1"/>
          </a:fontRef>
        </p:style>
        <p:txBody>
          <a:bodyPr>
            <a:normAutofit/>
          </a:bodyPr>
          <a:lstStyle/>
          <a:p>
            <a:r>
              <a:rPr lang="it-IT" dirty="0" smtClean="0"/>
              <a:t>Attuale 2085 </a:t>
            </a:r>
            <a:r>
              <a:rPr lang="it-IT" dirty="0" err="1" smtClean="0"/>
              <a:t>Mld</a:t>
            </a:r>
            <a:r>
              <a:rPr lang="it-IT" dirty="0" smtClean="0"/>
              <a:t> di Euro</a:t>
            </a:r>
          </a:p>
          <a:p>
            <a:r>
              <a:rPr lang="it-IT" dirty="0" smtClean="0"/>
              <a:t>Media 1500 </a:t>
            </a:r>
            <a:r>
              <a:rPr lang="it-IT" dirty="0" err="1" smtClean="0"/>
              <a:t>Mld</a:t>
            </a:r>
            <a:r>
              <a:rPr lang="it-IT" dirty="0" smtClean="0"/>
              <a:t> euro 12% =  180     </a:t>
            </a:r>
            <a:r>
              <a:rPr lang="it-IT" dirty="0" err="1" smtClean="0"/>
              <a:t>Mld</a:t>
            </a:r>
            <a:r>
              <a:rPr lang="it-IT" dirty="0" smtClean="0"/>
              <a:t> euro</a:t>
            </a:r>
          </a:p>
          <a:p>
            <a:r>
              <a:rPr lang="it-IT" dirty="0" smtClean="0"/>
              <a:t>Media 1500 </a:t>
            </a:r>
            <a:r>
              <a:rPr lang="it-IT" dirty="0" err="1" smtClean="0"/>
              <a:t>Mld</a:t>
            </a:r>
            <a:r>
              <a:rPr lang="it-IT" dirty="0" smtClean="0"/>
              <a:t> euro  6%  =    90       “      “</a:t>
            </a:r>
          </a:p>
          <a:p>
            <a:r>
              <a:rPr lang="it-IT" dirty="0" smtClean="0"/>
              <a:t>Media 1500 </a:t>
            </a:r>
            <a:r>
              <a:rPr lang="it-IT" dirty="0" err="1" smtClean="0"/>
              <a:t>Mld</a:t>
            </a:r>
            <a:r>
              <a:rPr lang="it-IT" dirty="0" smtClean="0"/>
              <a:t> euro 4%   =    60        “      “</a:t>
            </a:r>
          </a:p>
          <a:p>
            <a:pPr>
              <a:buNone/>
            </a:pPr>
            <a:endParaRPr lang="it-IT" dirty="0" smtClean="0"/>
          </a:p>
          <a:p>
            <a:pPr>
              <a:buNone/>
            </a:pPr>
            <a:r>
              <a:rPr lang="it-IT" dirty="0" smtClean="0"/>
              <a:t>Differenza interessi 180 </a:t>
            </a:r>
            <a:r>
              <a:rPr lang="it-IT" dirty="0" err="1" smtClean="0"/>
              <a:t>Mld</a:t>
            </a:r>
            <a:r>
              <a:rPr lang="it-IT" dirty="0" smtClean="0"/>
              <a:t> – 60 = </a:t>
            </a:r>
            <a:r>
              <a:rPr lang="it-IT" b="1" dirty="0" smtClean="0">
                <a:solidFill>
                  <a:srgbClr val="800000"/>
                </a:solidFill>
              </a:rPr>
              <a:t>120 </a:t>
            </a:r>
            <a:r>
              <a:rPr lang="it-IT" b="1" dirty="0" err="1" smtClean="0">
                <a:solidFill>
                  <a:srgbClr val="800000"/>
                </a:solidFill>
              </a:rPr>
              <a:t>Mld</a:t>
            </a:r>
            <a:r>
              <a:rPr lang="it-IT" b="1" dirty="0" smtClean="0">
                <a:solidFill>
                  <a:srgbClr val="800000"/>
                </a:solidFill>
              </a:rPr>
              <a:t> euro</a:t>
            </a:r>
          </a:p>
          <a:p>
            <a:pPr eaLnBrk="1" hangingPunct="1">
              <a:defRPr/>
            </a:pPr>
            <a:r>
              <a:rPr lang="it-IT" b="1" dirty="0" smtClean="0"/>
              <a:t>Default evitato, </a:t>
            </a:r>
          </a:p>
          <a:p>
            <a:pPr eaLnBrk="1" hangingPunct="1">
              <a:defRPr/>
            </a:pPr>
            <a:r>
              <a:rPr lang="it-IT" b="1" dirty="0" smtClean="0"/>
              <a:t>Mancata l’</a:t>
            </a:r>
            <a:r>
              <a:rPr lang="it-IT" b="1" dirty="0" err="1" smtClean="0"/>
              <a:t>opportuntà</a:t>
            </a:r>
            <a:r>
              <a:rPr lang="it-IT" b="1" dirty="0" smtClean="0"/>
              <a:t> di ridurre la spesa pubblica e riformare il Paese.</a:t>
            </a:r>
          </a:p>
          <a:p>
            <a:pPr>
              <a:buNone/>
            </a:pPr>
            <a:endParaRPr lang="it-IT" b="1" dirty="0" smtClean="0"/>
          </a:p>
          <a:p>
            <a:pPr>
              <a:buNone/>
            </a:pPr>
            <a:endParaRPr lang="it-IT" b="1" dirty="0"/>
          </a:p>
        </p:txBody>
      </p:sp>
      <p:sp>
        <p:nvSpPr>
          <p:cNvPr id="4" name="Segnaposto numero diapositiva 3"/>
          <p:cNvSpPr>
            <a:spLocks noGrp="1"/>
          </p:cNvSpPr>
          <p:nvPr>
            <p:ph type="sldNum" sz="quarter" idx="15"/>
          </p:nvPr>
        </p:nvSpPr>
        <p:spPr/>
        <p:txBody>
          <a:bodyPr/>
          <a:lstStyle/>
          <a:p>
            <a:pPr>
              <a:defRPr/>
            </a:pPr>
            <a:fld id="{AF1FAE0E-31DF-405B-8A86-DD009CC1538D}" type="slidenum">
              <a:rPr lang="it-IT" smtClean="0"/>
              <a:pPr>
                <a:defRPr/>
              </a:pPr>
              <a:t>37</a:t>
            </a:fld>
            <a:endParaRPr lang="it-IT"/>
          </a:p>
        </p:txBody>
      </p:sp>
      <p:sp>
        <p:nvSpPr>
          <p:cNvPr id="5" name="Segnaposto piè di pagina 4"/>
          <p:cNvSpPr>
            <a:spLocks noGrp="1"/>
          </p:cNvSpPr>
          <p:nvPr>
            <p:ph type="ftr" sz="quarter" idx="16"/>
          </p:nvPr>
        </p:nvSpPr>
        <p:spPr/>
        <p:txBody>
          <a:bodyPr/>
          <a:lstStyle/>
          <a:p>
            <a:r>
              <a:rPr lang="it-IT" smtClean="0"/>
              <a:t>2013-2014</a:t>
            </a:r>
            <a:endParaRPr lang="it-IT"/>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706090"/>
          </a:xfrm>
        </p:spPr>
        <p:style>
          <a:lnRef idx="1">
            <a:schemeClr val="accent1"/>
          </a:lnRef>
          <a:fillRef idx="2">
            <a:schemeClr val="accent1"/>
          </a:fillRef>
          <a:effectRef idx="1">
            <a:schemeClr val="accent1"/>
          </a:effectRef>
          <a:fontRef idx="minor">
            <a:schemeClr val="dk1"/>
          </a:fontRef>
        </p:style>
        <p:txBody>
          <a:bodyPr>
            <a:normAutofit/>
          </a:bodyPr>
          <a:lstStyle/>
          <a:p>
            <a:r>
              <a:rPr lang="it-IT" dirty="0" smtClean="0">
                <a:effectLst/>
              </a:rPr>
              <a:t>Domande / Riposte</a:t>
            </a:r>
            <a:endParaRPr lang="it-IT" dirty="0">
              <a:effectLst/>
            </a:endParaRPr>
          </a:p>
        </p:txBody>
      </p:sp>
      <p:sp>
        <p:nvSpPr>
          <p:cNvPr id="3" name="Segnaposto contenuto 2"/>
          <p:cNvSpPr>
            <a:spLocks noGrp="1"/>
          </p:cNvSpPr>
          <p:nvPr>
            <p:ph sz="quarter" idx="1"/>
          </p:nvPr>
        </p:nvSpPr>
        <p:spPr>
          <a:xfrm>
            <a:off x="457200" y="1124744"/>
            <a:ext cx="8229600" cy="5328592"/>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r>
              <a:rPr lang="it-IT" dirty="0" smtClean="0"/>
              <a:t>Sistema della Bce simile a quello tedesco</a:t>
            </a:r>
          </a:p>
          <a:p>
            <a:r>
              <a:rPr lang="it-IT" dirty="0" smtClean="0"/>
              <a:t>Già dal 1980 legge Andreatta sottraeva controllo Banca d’Italia al “Tesoro” - proibiva di finanziare debito pubblico dello Stato</a:t>
            </a:r>
          </a:p>
          <a:p>
            <a:r>
              <a:rPr lang="it-IT" dirty="0" smtClean="0"/>
              <a:t>Declino economia italiana con l’Euro? No inizia nel 1989 (studio Giavazzi e </a:t>
            </a:r>
            <a:r>
              <a:rPr lang="it-IT" dirty="0" err="1" smtClean="0"/>
              <a:t>Alesina</a:t>
            </a:r>
            <a:r>
              <a:rPr lang="it-IT" dirty="0" smtClean="0"/>
              <a:t>. Bocconi)</a:t>
            </a:r>
          </a:p>
          <a:p>
            <a:r>
              <a:rPr lang="it-IT" dirty="0" smtClean="0"/>
              <a:t>Stati  con economie molto diverse; assenza di  politiche comuni (politica di bilancio, politica  industriale) . RESPONSABILITA’ </a:t>
            </a:r>
            <a:r>
              <a:rPr lang="it-IT" dirty="0" err="1" smtClean="0"/>
              <a:t>DI</a:t>
            </a:r>
            <a:r>
              <a:rPr lang="it-IT" dirty="0" smtClean="0"/>
              <a:t> CHI E COSA?</a:t>
            </a:r>
          </a:p>
          <a:p>
            <a:endParaRPr lang="it-IT" dirty="0"/>
          </a:p>
        </p:txBody>
      </p:sp>
      <p:sp>
        <p:nvSpPr>
          <p:cNvPr id="5" name="Segnaposto numero diapositiva 4"/>
          <p:cNvSpPr>
            <a:spLocks noGrp="1"/>
          </p:cNvSpPr>
          <p:nvPr>
            <p:ph type="sldNum" sz="quarter" idx="15"/>
          </p:nvPr>
        </p:nvSpPr>
        <p:spPr/>
        <p:txBody>
          <a:bodyPr/>
          <a:lstStyle/>
          <a:p>
            <a:fld id="{4D7ECDE7-5B88-456E-954D-E8611C472F3F}" type="slidenum">
              <a:rPr lang="it-IT" smtClean="0"/>
              <a:pPr/>
              <a:t>38</a:t>
            </a:fld>
            <a:endParaRPr lang="it-IT"/>
          </a:p>
        </p:txBody>
      </p:sp>
      <p:sp>
        <p:nvSpPr>
          <p:cNvPr id="6" name="Segnaposto piè di pagina 5"/>
          <p:cNvSpPr>
            <a:spLocks noGrp="1"/>
          </p:cNvSpPr>
          <p:nvPr>
            <p:ph type="ftr" sz="quarter" idx="16"/>
          </p:nvPr>
        </p:nvSpPr>
        <p:spPr/>
        <p:txBody>
          <a:bodyPr/>
          <a:lstStyle/>
          <a:p>
            <a:r>
              <a:rPr lang="it-IT" smtClean="0"/>
              <a:t>2013-2014</a:t>
            </a:r>
            <a:endParaRPr lang="it-IT"/>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La non Europa</a:t>
            </a:r>
            <a:endParaRPr lang="it-IT" dirty="0"/>
          </a:p>
        </p:txBody>
      </p:sp>
      <p:sp>
        <p:nvSpPr>
          <p:cNvPr id="3" name="Segnaposto contenuto 2"/>
          <p:cNvSpPr>
            <a:spLocks noGrp="1"/>
          </p:cNvSpPr>
          <p:nvPr>
            <p:ph sz="quarter" idx="1"/>
          </p:nvPr>
        </p:nvSpPr>
        <p:spPr/>
        <p:txBody>
          <a:bodyPr/>
          <a:lstStyle/>
          <a:p>
            <a:r>
              <a:rPr lang="it-IT" dirty="0" smtClean="0"/>
              <a:t>Manca politica industriale comune</a:t>
            </a:r>
          </a:p>
          <a:p>
            <a:r>
              <a:rPr lang="it-IT" dirty="0" smtClean="0"/>
              <a:t>Abbiamo una Politica commerciale comune che non va confusa con la politica economica comune che manca (c’è solo un coordinamento a livello intergovernativo dei bilanci).</a:t>
            </a:r>
          </a:p>
          <a:p>
            <a:r>
              <a:rPr lang="it-IT" dirty="0" smtClean="0"/>
              <a:t>Sistemai </a:t>
            </a:r>
            <a:r>
              <a:rPr lang="it-IT" smtClean="0"/>
              <a:t>sociali diversi</a:t>
            </a:r>
            <a:endParaRPr lang="it-IT" dirty="0" smtClean="0"/>
          </a:p>
          <a:p>
            <a:r>
              <a:rPr lang="it-IT" dirty="0" smtClean="0"/>
              <a:t>Manca l’Europa Politica</a:t>
            </a:r>
          </a:p>
          <a:p>
            <a:endParaRPr lang="it-IT" dirty="0"/>
          </a:p>
        </p:txBody>
      </p:sp>
      <p:sp>
        <p:nvSpPr>
          <p:cNvPr id="5" name="Segnaposto numero diapositiva 4"/>
          <p:cNvSpPr>
            <a:spLocks noGrp="1"/>
          </p:cNvSpPr>
          <p:nvPr>
            <p:ph type="sldNum" sz="quarter" idx="15"/>
          </p:nvPr>
        </p:nvSpPr>
        <p:spPr/>
        <p:txBody>
          <a:bodyPr/>
          <a:lstStyle/>
          <a:p>
            <a:fld id="{4D7ECDE7-5B88-456E-954D-E8611C472F3F}" type="slidenum">
              <a:rPr lang="it-IT" smtClean="0"/>
              <a:pPr/>
              <a:t>39</a:t>
            </a:fld>
            <a:endParaRPr lang="it-IT"/>
          </a:p>
        </p:txBody>
      </p:sp>
      <p:sp>
        <p:nvSpPr>
          <p:cNvPr id="6" name="Segnaposto piè di pagina 5"/>
          <p:cNvSpPr>
            <a:spLocks noGrp="1"/>
          </p:cNvSpPr>
          <p:nvPr>
            <p:ph type="ftr" sz="quarter" idx="16"/>
          </p:nvPr>
        </p:nvSpPr>
        <p:spPr/>
        <p:txBody>
          <a:bodyPr/>
          <a:lstStyle/>
          <a:p>
            <a:r>
              <a:rPr lang="it-IT" smtClean="0"/>
              <a:t>2013-2014</a:t>
            </a:r>
            <a:endParaRPr lang="it-IT"/>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79512" y="188641"/>
            <a:ext cx="8712968" cy="864095"/>
          </a:xfrm>
        </p:spPr>
        <p:txBody>
          <a:bodyPr>
            <a:noAutofit/>
          </a:bodyPr>
          <a:lstStyle/>
          <a:p>
            <a:pPr algn="ctr"/>
            <a:r>
              <a:rPr lang="it-IT" sz="3200" b="1" dirty="0" smtClean="0"/>
              <a:t>Settima legislatura : 2009 - 2014 </a:t>
            </a:r>
            <a:r>
              <a:rPr lang="it-IT" sz="2800" dirty="0" smtClean="0"/>
              <a:t>Composizione </a:t>
            </a:r>
            <a:endParaRPr lang="it-IT" sz="3200" dirty="0"/>
          </a:p>
        </p:txBody>
      </p:sp>
      <p:pic>
        <p:nvPicPr>
          <p:cNvPr id="1026" name="Picture 2"/>
          <p:cNvPicPr>
            <a:picLocks noChangeAspect="1" noChangeArrowheads="1"/>
          </p:cNvPicPr>
          <p:nvPr/>
        </p:nvPicPr>
        <p:blipFill>
          <a:blip r:embed="rId2" cstate="print"/>
          <a:srcRect l="14765" t="33960" r="72241" b="36051"/>
          <a:stretch>
            <a:fillRect/>
          </a:stretch>
        </p:blipFill>
        <p:spPr bwMode="auto">
          <a:xfrm>
            <a:off x="6732240" y="1844824"/>
            <a:ext cx="2123728" cy="3921146"/>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l="21553" t="28512" r="26472" b="19071"/>
          <a:stretch>
            <a:fillRect/>
          </a:stretch>
        </p:blipFill>
        <p:spPr bwMode="auto">
          <a:xfrm>
            <a:off x="539552" y="1412776"/>
            <a:ext cx="6336704" cy="5112568"/>
          </a:xfrm>
          <a:prstGeom prst="rect">
            <a:avLst/>
          </a:prstGeom>
          <a:noFill/>
          <a:ln w="9525">
            <a:noFill/>
            <a:miter lim="800000"/>
            <a:headEnd/>
            <a:tailEnd/>
          </a:ln>
        </p:spPr>
      </p:pic>
      <p:sp>
        <p:nvSpPr>
          <p:cNvPr id="8" name="Segnaposto numero diapositiva 7"/>
          <p:cNvSpPr>
            <a:spLocks noGrp="1"/>
          </p:cNvSpPr>
          <p:nvPr>
            <p:ph type="sldNum" sz="quarter" idx="12"/>
          </p:nvPr>
        </p:nvSpPr>
        <p:spPr/>
        <p:txBody>
          <a:bodyPr/>
          <a:lstStyle/>
          <a:p>
            <a:fld id="{4D7ECDE7-5B88-456E-954D-E8611C472F3F}" type="slidenum">
              <a:rPr lang="it-IT" smtClean="0"/>
              <a:pPr/>
              <a:t>4</a:t>
            </a:fld>
            <a:endParaRPr lang="it-IT"/>
          </a:p>
        </p:txBody>
      </p:sp>
      <p:sp>
        <p:nvSpPr>
          <p:cNvPr id="6" name="Segnaposto piè di pagina 5"/>
          <p:cNvSpPr>
            <a:spLocks noGrp="1"/>
          </p:cNvSpPr>
          <p:nvPr>
            <p:ph type="ftr" sz="quarter" idx="11"/>
          </p:nvPr>
        </p:nvSpPr>
        <p:spPr/>
        <p:txBody>
          <a:bodyPr/>
          <a:lstStyle/>
          <a:p>
            <a:r>
              <a:rPr lang="it-IT" smtClean="0"/>
              <a:t>2013-2014</a:t>
            </a:r>
            <a:endParaRPr lang="it-IT"/>
          </a:p>
        </p:txBody>
      </p:sp>
      <p:pic>
        <p:nvPicPr>
          <p:cNvPr id="7" name="Picture 3"/>
          <p:cNvPicPr>
            <a:picLocks noChangeAspect="1" noChangeArrowheads="1"/>
          </p:cNvPicPr>
          <p:nvPr/>
        </p:nvPicPr>
        <p:blipFill>
          <a:blip r:embed="rId3" cstate="print"/>
          <a:srcRect l="21553" t="28512" r="26472" b="19071"/>
          <a:stretch>
            <a:fillRect/>
          </a:stretch>
        </p:blipFill>
        <p:spPr bwMode="auto">
          <a:xfrm>
            <a:off x="691952" y="1565176"/>
            <a:ext cx="6336704" cy="511256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84"/>
            <a:ext cx="8229600" cy="1143000"/>
          </a:xfrm>
        </p:spPr>
        <p:txBody>
          <a:bodyPr>
            <a:normAutofit/>
          </a:bodyPr>
          <a:lstStyle/>
          <a:p>
            <a:r>
              <a:rPr lang="it-IT" i="1" dirty="0" smtClean="0"/>
              <a:t>Proiezioni: del 20-03-2014</a:t>
            </a:r>
            <a:endParaRPr lang="it-IT" i="1" dirty="0"/>
          </a:p>
        </p:txBody>
      </p:sp>
      <p:pic>
        <p:nvPicPr>
          <p:cNvPr id="3074" name="Picture 2"/>
          <p:cNvPicPr>
            <a:picLocks noChangeAspect="1" noChangeArrowheads="1"/>
          </p:cNvPicPr>
          <p:nvPr/>
        </p:nvPicPr>
        <p:blipFill>
          <a:blip r:embed="rId2" cstate="print"/>
          <a:srcRect l="14915" t="21454" r="37694" b="41957"/>
          <a:stretch>
            <a:fillRect/>
          </a:stretch>
        </p:blipFill>
        <p:spPr bwMode="auto">
          <a:xfrm>
            <a:off x="611560" y="1532852"/>
            <a:ext cx="7927738" cy="4896544"/>
          </a:xfrm>
          <a:prstGeom prst="rect">
            <a:avLst/>
          </a:prstGeom>
          <a:noFill/>
          <a:ln w="9525">
            <a:noFill/>
            <a:miter lim="800000"/>
            <a:headEnd/>
            <a:tailEnd/>
          </a:ln>
        </p:spPr>
      </p:pic>
      <p:sp>
        <p:nvSpPr>
          <p:cNvPr id="7" name="Segnaposto numero diapositiva 6"/>
          <p:cNvSpPr>
            <a:spLocks noGrp="1"/>
          </p:cNvSpPr>
          <p:nvPr>
            <p:ph type="sldNum" sz="quarter" idx="15"/>
          </p:nvPr>
        </p:nvSpPr>
        <p:spPr/>
        <p:txBody>
          <a:bodyPr/>
          <a:lstStyle/>
          <a:p>
            <a:fld id="{4D7ECDE7-5B88-456E-954D-E8611C472F3F}" type="slidenum">
              <a:rPr lang="it-IT" smtClean="0"/>
              <a:pPr/>
              <a:t>5</a:t>
            </a:fld>
            <a:endParaRPr lang="it-IT"/>
          </a:p>
        </p:txBody>
      </p:sp>
      <p:sp>
        <p:nvSpPr>
          <p:cNvPr id="5" name="Segnaposto piè di pagina 4"/>
          <p:cNvSpPr>
            <a:spLocks noGrp="1"/>
          </p:cNvSpPr>
          <p:nvPr>
            <p:ph type="ftr" sz="quarter" idx="16"/>
          </p:nvPr>
        </p:nvSpPr>
        <p:spPr/>
        <p:txBody>
          <a:bodyPr/>
          <a:lstStyle/>
          <a:p>
            <a:r>
              <a:rPr lang="it-IT" smtClean="0"/>
              <a:t>2013-2014</a:t>
            </a:r>
            <a:endParaRPr lang="it-IT"/>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5496" y="53752"/>
            <a:ext cx="5544616" cy="1143000"/>
          </a:xfrm>
        </p:spPr>
        <p:txBody>
          <a:bodyPr>
            <a:noAutofit/>
          </a:bodyPr>
          <a:lstStyle/>
          <a:p>
            <a:r>
              <a:rPr lang="it-IT" b="1" dirty="0" smtClean="0"/>
              <a:t>La Composizione attuale per Paese</a:t>
            </a:r>
            <a:endParaRPr lang="it-IT" b="1" dirty="0"/>
          </a:p>
        </p:txBody>
      </p:sp>
      <p:sp>
        <p:nvSpPr>
          <p:cNvPr id="3" name="Segnaposto contenuto 2"/>
          <p:cNvSpPr>
            <a:spLocks noGrp="1"/>
          </p:cNvSpPr>
          <p:nvPr>
            <p:ph sz="quarter" idx="1"/>
          </p:nvPr>
        </p:nvSpPr>
        <p:spPr>
          <a:xfrm>
            <a:off x="251520" y="1340768"/>
            <a:ext cx="4752528" cy="5184576"/>
          </a:xfrm>
        </p:spPr>
        <p:txBody>
          <a:bodyPr>
            <a:normAutofit/>
          </a:bodyPr>
          <a:lstStyle/>
          <a:p>
            <a:pPr marL="0" indent="20638" algn="just">
              <a:buNone/>
            </a:pPr>
            <a:r>
              <a:rPr lang="it-IT" dirty="0" smtClean="0"/>
              <a:t>La tabella evidenzia l’andamento del numero di Seggi nel corso degli anni</a:t>
            </a:r>
          </a:p>
          <a:p>
            <a:pPr marL="0" indent="20638" algn="just">
              <a:buNone/>
            </a:pPr>
            <a:r>
              <a:rPr lang="it-IT" u="sng" dirty="0" smtClean="0"/>
              <a:t>In evidenza la situazione in Italia</a:t>
            </a:r>
          </a:p>
          <a:p>
            <a:pPr marL="0" indent="20638" algn="just">
              <a:buNone/>
            </a:pPr>
            <a:r>
              <a:rPr lang="it-IT" b="1" i="1" u="sng" dirty="0" smtClean="0"/>
              <a:t>Attualmente 72 seggi</a:t>
            </a:r>
          </a:p>
          <a:p>
            <a:pPr marL="0" indent="20638" algn="just">
              <a:buNone/>
            </a:pPr>
            <a:r>
              <a:rPr lang="it-IT" sz="3600" b="1" dirty="0" smtClean="0">
                <a:solidFill>
                  <a:srgbClr val="FF0000"/>
                </a:solidFill>
              </a:rPr>
              <a:t>Cosa cambierà per l’Italia alle prossime elezioni?</a:t>
            </a:r>
            <a:endParaRPr lang="it-IT" sz="3600" b="1" dirty="0">
              <a:solidFill>
                <a:srgbClr val="FF0000"/>
              </a:solidFill>
            </a:endParaRPr>
          </a:p>
        </p:txBody>
      </p:sp>
      <p:pic>
        <p:nvPicPr>
          <p:cNvPr id="2050" name="Picture 2"/>
          <p:cNvPicPr>
            <a:picLocks noChangeAspect="1" noChangeArrowheads="1"/>
          </p:cNvPicPr>
          <p:nvPr/>
        </p:nvPicPr>
        <p:blipFill>
          <a:blip r:embed="rId2" cstate="print"/>
          <a:srcRect l="18309" t="8859" r="52751" b="13622"/>
          <a:stretch>
            <a:fillRect/>
          </a:stretch>
        </p:blipFill>
        <p:spPr bwMode="auto">
          <a:xfrm>
            <a:off x="5567333" y="116632"/>
            <a:ext cx="3037115" cy="6508104"/>
          </a:xfrm>
          <a:prstGeom prst="rect">
            <a:avLst/>
          </a:prstGeom>
          <a:noFill/>
          <a:ln w="9525">
            <a:noFill/>
            <a:miter lim="800000"/>
            <a:headEnd/>
            <a:tailEnd/>
          </a:ln>
        </p:spPr>
      </p:pic>
      <p:sp>
        <p:nvSpPr>
          <p:cNvPr id="5" name="Rettangolo 4"/>
          <p:cNvSpPr/>
          <p:nvPr/>
        </p:nvSpPr>
        <p:spPr>
          <a:xfrm>
            <a:off x="5436096" y="1441804"/>
            <a:ext cx="3312368" cy="288032"/>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7" name="Connettore 2 6"/>
          <p:cNvCxnSpPr/>
          <p:nvPr/>
        </p:nvCxnSpPr>
        <p:spPr>
          <a:xfrm flipV="1">
            <a:off x="5004048" y="1844824"/>
            <a:ext cx="432048" cy="144016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Segnaposto numero diapositiva 8"/>
          <p:cNvSpPr>
            <a:spLocks noGrp="1"/>
          </p:cNvSpPr>
          <p:nvPr>
            <p:ph type="sldNum" sz="quarter" idx="15"/>
          </p:nvPr>
        </p:nvSpPr>
        <p:spPr/>
        <p:txBody>
          <a:bodyPr/>
          <a:lstStyle/>
          <a:p>
            <a:fld id="{4D7ECDE7-5B88-456E-954D-E8611C472F3F}" type="slidenum">
              <a:rPr lang="it-IT" smtClean="0"/>
              <a:pPr/>
              <a:t>6</a:t>
            </a:fld>
            <a:endParaRPr lang="it-IT"/>
          </a:p>
        </p:txBody>
      </p:sp>
      <p:sp>
        <p:nvSpPr>
          <p:cNvPr id="11" name="Segnaposto piè di pagina 10"/>
          <p:cNvSpPr>
            <a:spLocks noGrp="1"/>
          </p:cNvSpPr>
          <p:nvPr>
            <p:ph type="ftr" sz="quarter" idx="16"/>
          </p:nvPr>
        </p:nvSpPr>
        <p:spPr/>
        <p:txBody>
          <a:bodyPr/>
          <a:lstStyle/>
          <a:p>
            <a:r>
              <a:rPr lang="it-IT" smtClean="0"/>
              <a:t>2013-2014</a:t>
            </a:r>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20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0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7504" y="44624"/>
            <a:ext cx="5482952" cy="1143000"/>
          </a:xfrm>
        </p:spPr>
        <p:txBody>
          <a:bodyPr>
            <a:normAutofit/>
          </a:bodyPr>
          <a:lstStyle/>
          <a:p>
            <a:r>
              <a:rPr lang="it-IT" b="1" dirty="0" smtClean="0"/>
              <a:t>Prossime elezioni ripartizioni per Paese</a:t>
            </a:r>
            <a:endParaRPr lang="it-IT" b="1" dirty="0"/>
          </a:p>
        </p:txBody>
      </p:sp>
      <p:graphicFrame>
        <p:nvGraphicFramePr>
          <p:cNvPr id="8" name="Segnaposto contenuto 7"/>
          <p:cNvGraphicFramePr>
            <a:graphicFrameLocks noGrp="1"/>
          </p:cNvGraphicFramePr>
          <p:nvPr>
            <p:ph sz="quarter" idx="1"/>
          </p:nvPr>
        </p:nvGraphicFramePr>
        <p:xfrm>
          <a:off x="6156176" y="-17859"/>
          <a:ext cx="2808894" cy="6813372"/>
        </p:xfrm>
        <a:graphic>
          <a:graphicData uri="http://schemas.openxmlformats.org/drawingml/2006/table">
            <a:tbl>
              <a:tblPr>
                <a:tableStyleId>{3C2FFA5D-87B4-456A-9821-1D502468CF0F}</a:tableStyleId>
              </a:tblPr>
              <a:tblGrid>
                <a:gridCol w="1872208"/>
                <a:gridCol w="936686"/>
              </a:tblGrid>
              <a:tr h="262296">
                <a:tc>
                  <a:txBody>
                    <a:bodyPr/>
                    <a:lstStyle/>
                    <a:p>
                      <a:pPr marL="0" algn="ctr" defTabSz="914400" rtl="0" eaLnBrk="1" fontAlgn="b" latinLnBrk="0" hangingPunct="1"/>
                      <a:r>
                        <a:rPr lang="it-IT" sz="1600" b="1" u="none" strike="noStrike" kern="1200" dirty="0" smtClean="0">
                          <a:solidFill>
                            <a:srgbClr val="FF0000"/>
                          </a:solidFill>
                        </a:rPr>
                        <a:t>EU</a:t>
                      </a:r>
                      <a:endParaRPr lang="it-IT" sz="1600" b="1" u="none" strike="noStrike" kern="1200" dirty="0">
                        <a:solidFill>
                          <a:srgbClr val="FF0000"/>
                        </a:solidFill>
                        <a:latin typeface="+mn-lt"/>
                        <a:ea typeface="+mn-ea"/>
                        <a:cs typeface="+mn-cs"/>
                      </a:endParaRPr>
                    </a:p>
                  </a:txBody>
                  <a:tcPr marL="0" marR="0" marT="0" marB="0" anchor="b"/>
                </a:tc>
                <a:tc>
                  <a:txBody>
                    <a:bodyPr/>
                    <a:lstStyle/>
                    <a:p>
                      <a:pPr marL="0" algn="ctr" defTabSz="914400" rtl="0" eaLnBrk="1" fontAlgn="b" latinLnBrk="0" hangingPunct="1"/>
                      <a:r>
                        <a:rPr lang="it-IT" sz="1600" b="1" u="none" strike="noStrike" kern="1200" dirty="0" smtClean="0">
                          <a:solidFill>
                            <a:srgbClr val="FF0000"/>
                          </a:solidFill>
                        </a:rPr>
                        <a:t>751</a:t>
                      </a:r>
                      <a:endParaRPr lang="it-IT" sz="1600" b="1" u="none" strike="noStrike" kern="1200" dirty="0">
                        <a:solidFill>
                          <a:srgbClr val="FF0000"/>
                        </a:solidFill>
                        <a:latin typeface="+mn-lt"/>
                        <a:ea typeface="+mn-ea"/>
                        <a:cs typeface="+mn-cs"/>
                      </a:endParaRPr>
                    </a:p>
                  </a:txBody>
                  <a:tcPr marL="0" marR="0" marT="0" marB="0" anchor="b"/>
                </a:tc>
              </a:tr>
              <a:tr h="233967">
                <a:tc>
                  <a:txBody>
                    <a:bodyPr/>
                    <a:lstStyle/>
                    <a:p>
                      <a:pPr marL="0" algn="ctr" defTabSz="914400" rtl="0" eaLnBrk="1" fontAlgn="b" latinLnBrk="0" hangingPunct="1"/>
                      <a:r>
                        <a:rPr lang="it-IT" sz="1400" u="none" strike="noStrike" kern="1200" dirty="0"/>
                        <a:t>Germany</a:t>
                      </a:r>
                      <a:endParaRPr lang="it-IT" sz="1400" u="none" strike="noStrike" kern="1200" dirty="0">
                        <a:solidFill>
                          <a:schemeClr val="dk1"/>
                        </a:solidFill>
                        <a:latin typeface="+mn-lt"/>
                        <a:ea typeface="+mn-ea"/>
                        <a:cs typeface="+mn-cs"/>
                      </a:endParaRPr>
                    </a:p>
                  </a:txBody>
                  <a:tcPr marL="0" marR="0" marT="0" marB="0" anchor="b"/>
                </a:tc>
                <a:tc>
                  <a:txBody>
                    <a:bodyPr/>
                    <a:lstStyle/>
                    <a:p>
                      <a:pPr marL="0" algn="ctr" defTabSz="914400" rtl="0" eaLnBrk="1" fontAlgn="b" latinLnBrk="0" hangingPunct="1"/>
                      <a:r>
                        <a:rPr lang="it-IT" sz="1400" u="none" strike="noStrike" kern="1200" dirty="0"/>
                        <a:t>96</a:t>
                      </a:r>
                      <a:endParaRPr lang="it-IT" sz="1400" u="none" strike="noStrike" kern="1200" dirty="0">
                        <a:solidFill>
                          <a:schemeClr val="dk1"/>
                        </a:solidFill>
                        <a:latin typeface="+mn-lt"/>
                        <a:ea typeface="+mn-ea"/>
                        <a:cs typeface="+mn-cs"/>
                      </a:endParaRPr>
                    </a:p>
                  </a:txBody>
                  <a:tcPr marL="0" marR="0" marT="0" marB="0" anchor="b"/>
                </a:tc>
              </a:tr>
              <a:tr h="233967">
                <a:tc>
                  <a:txBody>
                    <a:bodyPr/>
                    <a:lstStyle/>
                    <a:p>
                      <a:pPr marL="0" algn="ctr" defTabSz="914400" rtl="0" eaLnBrk="1" fontAlgn="b" latinLnBrk="0" hangingPunct="1"/>
                      <a:r>
                        <a:rPr lang="it-IT" sz="1400" u="none" strike="noStrike" kern="1200" dirty="0"/>
                        <a:t>France</a:t>
                      </a:r>
                      <a:endParaRPr lang="it-IT" sz="1400" u="none" strike="noStrike" kern="1200" dirty="0">
                        <a:solidFill>
                          <a:schemeClr val="dk1"/>
                        </a:solidFill>
                        <a:latin typeface="+mn-lt"/>
                        <a:ea typeface="+mn-ea"/>
                        <a:cs typeface="+mn-cs"/>
                      </a:endParaRPr>
                    </a:p>
                  </a:txBody>
                  <a:tcPr marL="0" marR="0" marT="0" marB="0" anchor="b"/>
                </a:tc>
                <a:tc>
                  <a:txBody>
                    <a:bodyPr/>
                    <a:lstStyle/>
                    <a:p>
                      <a:pPr marL="0" algn="ctr" defTabSz="914400" rtl="0" eaLnBrk="1" fontAlgn="b" latinLnBrk="0" hangingPunct="1"/>
                      <a:r>
                        <a:rPr lang="it-IT" sz="1400" u="none" strike="noStrike" kern="1200" dirty="0"/>
                        <a:t>74</a:t>
                      </a:r>
                      <a:endParaRPr lang="it-IT" sz="1400" u="none" strike="noStrike" kern="1200" dirty="0">
                        <a:solidFill>
                          <a:schemeClr val="dk1"/>
                        </a:solidFill>
                        <a:latin typeface="+mn-lt"/>
                        <a:ea typeface="+mn-ea"/>
                        <a:cs typeface="+mn-cs"/>
                      </a:endParaRPr>
                    </a:p>
                  </a:txBody>
                  <a:tcPr marL="0" marR="0" marT="0" marB="0" anchor="b"/>
                </a:tc>
              </a:tr>
              <a:tr h="233967">
                <a:tc>
                  <a:txBody>
                    <a:bodyPr/>
                    <a:lstStyle/>
                    <a:p>
                      <a:pPr marL="0" algn="ctr" defTabSz="914400" rtl="0" eaLnBrk="1" fontAlgn="b" latinLnBrk="0" hangingPunct="1"/>
                      <a:r>
                        <a:rPr lang="it-IT" sz="1400" u="none" strike="noStrike" kern="1200" dirty="0"/>
                        <a:t>Italy</a:t>
                      </a:r>
                      <a:endParaRPr lang="it-IT" sz="1400" u="none" strike="noStrike" kern="1200" dirty="0">
                        <a:solidFill>
                          <a:schemeClr val="dk1"/>
                        </a:solidFill>
                        <a:latin typeface="+mn-lt"/>
                        <a:ea typeface="+mn-ea"/>
                        <a:cs typeface="+mn-cs"/>
                      </a:endParaRPr>
                    </a:p>
                  </a:txBody>
                  <a:tcPr marL="0" marR="0" marT="0" marB="0" anchor="b"/>
                </a:tc>
                <a:tc>
                  <a:txBody>
                    <a:bodyPr/>
                    <a:lstStyle/>
                    <a:p>
                      <a:pPr marL="0" algn="ctr" defTabSz="914400" rtl="0" eaLnBrk="1" fontAlgn="b" latinLnBrk="0" hangingPunct="1"/>
                      <a:r>
                        <a:rPr lang="it-IT" sz="1400" u="none" strike="noStrike" kern="1200" dirty="0"/>
                        <a:t>73</a:t>
                      </a:r>
                      <a:endParaRPr lang="it-IT" sz="1400" u="none" strike="noStrike" kern="1200" dirty="0">
                        <a:solidFill>
                          <a:schemeClr val="dk1"/>
                        </a:solidFill>
                        <a:latin typeface="+mn-lt"/>
                        <a:ea typeface="+mn-ea"/>
                        <a:cs typeface="+mn-cs"/>
                      </a:endParaRPr>
                    </a:p>
                  </a:txBody>
                  <a:tcPr marL="0" marR="0" marT="0" marB="0" anchor="b"/>
                </a:tc>
              </a:tr>
              <a:tr h="233967">
                <a:tc>
                  <a:txBody>
                    <a:bodyPr/>
                    <a:lstStyle/>
                    <a:p>
                      <a:pPr marL="0" algn="ctr" defTabSz="914400" rtl="0" eaLnBrk="1" fontAlgn="b" latinLnBrk="0" hangingPunct="1"/>
                      <a:r>
                        <a:rPr lang="it-IT" sz="1400" u="none" strike="noStrike" kern="1200" dirty="0"/>
                        <a:t>United Kingdom</a:t>
                      </a:r>
                      <a:endParaRPr lang="it-IT" sz="1400" u="none" strike="noStrike" kern="1200" dirty="0">
                        <a:solidFill>
                          <a:schemeClr val="dk1"/>
                        </a:solidFill>
                        <a:latin typeface="+mn-lt"/>
                        <a:ea typeface="+mn-ea"/>
                        <a:cs typeface="+mn-cs"/>
                      </a:endParaRPr>
                    </a:p>
                  </a:txBody>
                  <a:tcPr marL="0" marR="0" marT="0" marB="0" anchor="b"/>
                </a:tc>
                <a:tc>
                  <a:txBody>
                    <a:bodyPr/>
                    <a:lstStyle/>
                    <a:p>
                      <a:pPr marL="0" algn="ctr" defTabSz="914400" rtl="0" eaLnBrk="1" fontAlgn="b" latinLnBrk="0" hangingPunct="1"/>
                      <a:r>
                        <a:rPr lang="it-IT" sz="1400" u="none" strike="noStrike" kern="1200" dirty="0"/>
                        <a:t>73</a:t>
                      </a:r>
                      <a:endParaRPr lang="it-IT" sz="1400" u="none" strike="noStrike" kern="1200" dirty="0">
                        <a:solidFill>
                          <a:schemeClr val="dk1"/>
                        </a:solidFill>
                        <a:latin typeface="+mn-lt"/>
                        <a:ea typeface="+mn-ea"/>
                        <a:cs typeface="+mn-cs"/>
                      </a:endParaRPr>
                    </a:p>
                  </a:txBody>
                  <a:tcPr marL="0" marR="0" marT="0" marB="0" anchor="b"/>
                </a:tc>
              </a:tr>
              <a:tr h="233967">
                <a:tc>
                  <a:txBody>
                    <a:bodyPr/>
                    <a:lstStyle/>
                    <a:p>
                      <a:pPr marL="0" algn="ctr" defTabSz="914400" rtl="0" eaLnBrk="1" fontAlgn="b" latinLnBrk="0" hangingPunct="1"/>
                      <a:r>
                        <a:rPr lang="it-IT" sz="1400" u="none" strike="noStrike" kern="1200" dirty="0"/>
                        <a:t>Spain</a:t>
                      </a:r>
                      <a:endParaRPr lang="it-IT" sz="1400" u="none" strike="noStrike" kern="1200" dirty="0">
                        <a:solidFill>
                          <a:schemeClr val="dk1"/>
                        </a:solidFill>
                        <a:latin typeface="+mn-lt"/>
                        <a:ea typeface="+mn-ea"/>
                        <a:cs typeface="+mn-cs"/>
                      </a:endParaRPr>
                    </a:p>
                  </a:txBody>
                  <a:tcPr marL="0" marR="0" marT="0" marB="0" anchor="b"/>
                </a:tc>
                <a:tc>
                  <a:txBody>
                    <a:bodyPr/>
                    <a:lstStyle/>
                    <a:p>
                      <a:pPr marL="0" algn="ctr" defTabSz="914400" rtl="0" eaLnBrk="1" fontAlgn="b" latinLnBrk="0" hangingPunct="1"/>
                      <a:r>
                        <a:rPr lang="it-IT" sz="1400" u="none" strike="noStrike" kern="1200" dirty="0"/>
                        <a:t>54</a:t>
                      </a:r>
                      <a:endParaRPr lang="it-IT" sz="1400" u="none" strike="noStrike" kern="1200" dirty="0">
                        <a:solidFill>
                          <a:schemeClr val="dk1"/>
                        </a:solidFill>
                        <a:latin typeface="+mn-lt"/>
                        <a:ea typeface="+mn-ea"/>
                        <a:cs typeface="+mn-cs"/>
                      </a:endParaRPr>
                    </a:p>
                  </a:txBody>
                  <a:tcPr marL="0" marR="0" marT="0" marB="0" anchor="b"/>
                </a:tc>
              </a:tr>
              <a:tr h="233967">
                <a:tc>
                  <a:txBody>
                    <a:bodyPr/>
                    <a:lstStyle/>
                    <a:p>
                      <a:pPr marL="0" algn="ctr" defTabSz="914400" rtl="0" eaLnBrk="1" fontAlgn="b" latinLnBrk="0" hangingPunct="1"/>
                      <a:r>
                        <a:rPr lang="it-IT" sz="1400" u="none" strike="noStrike" kern="1200" dirty="0"/>
                        <a:t>Poland</a:t>
                      </a:r>
                      <a:endParaRPr lang="it-IT" sz="1400" u="none" strike="noStrike" kern="1200" dirty="0">
                        <a:solidFill>
                          <a:schemeClr val="dk1"/>
                        </a:solidFill>
                        <a:latin typeface="+mn-lt"/>
                        <a:ea typeface="+mn-ea"/>
                        <a:cs typeface="+mn-cs"/>
                      </a:endParaRPr>
                    </a:p>
                  </a:txBody>
                  <a:tcPr marL="0" marR="0" marT="0" marB="0" anchor="b"/>
                </a:tc>
                <a:tc>
                  <a:txBody>
                    <a:bodyPr/>
                    <a:lstStyle/>
                    <a:p>
                      <a:pPr marL="0" algn="ctr" defTabSz="914400" rtl="0" eaLnBrk="1" fontAlgn="b" latinLnBrk="0" hangingPunct="1"/>
                      <a:r>
                        <a:rPr lang="it-IT" sz="1400" u="none" strike="noStrike" kern="1200" dirty="0"/>
                        <a:t>51</a:t>
                      </a:r>
                      <a:endParaRPr lang="it-IT" sz="1400" u="none" strike="noStrike" kern="1200" dirty="0">
                        <a:solidFill>
                          <a:schemeClr val="dk1"/>
                        </a:solidFill>
                        <a:latin typeface="+mn-lt"/>
                        <a:ea typeface="+mn-ea"/>
                        <a:cs typeface="+mn-cs"/>
                      </a:endParaRPr>
                    </a:p>
                  </a:txBody>
                  <a:tcPr marL="0" marR="0" marT="0" marB="0" anchor="b"/>
                </a:tc>
              </a:tr>
              <a:tr h="233967">
                <a:tc>
                  <a:txBody>
                    <a:bodyPr/>
                    <a:lstStyle/>
                    <a:p>
                      <a:pPr marL="0" algn="ctr" defTabSz="914400" rtl="0" eaLnBrk="1" fontAlgn="b" latinLnBrk="0" hangingPunct="1"/>
                      <a:r>
                        <a:rPr lang="it-IT" sz="1400" u="none" strike="noStrike" kern="1200" dirty="0"/>
                        <a:t>Romania</a:t>
                      </a:r>
                      <a:endParaRPr lang="it-IT" sz="1400" u="none" strike="noStrike" kern="1200" dirty="0">
                        <a:solidFill>
                          <a:schemeClr val="dk1"/>
                        </a:solidFill>
                        <a:latin typeface="+mn-lt"/>
                        <a:ea typeface="+mn-ea"/>
                        <a:cs typeface="+mn-cs"/>
                      </a:endParaRPr>
                    </a:p>
                  </a:txBody>
                  <a:tcPr marL="0" marR="0" marT="0" marB="0" anchor="b"/>
                </a:tc>
                <a:tc>
                  <a:txBody>
                    <a:bodyPr/>
                    <a:lstStyle/>
                    <a:p>
                      <a:pPr marL="0" algn="ctr" defTabSz="914400" rtl="0" eaLnBrk="1" fontAlgn="b" latinLnBrk="0" hangingPunct="1"/>
                      <a:r>
                        <a:rPr lang="it-IT" sz="1400" u="none" strike="noStrike" kern="1200" dirty="0"/>
                        <a:t>32</a:t>
                      </a:r>
                      <a:endParaRPr lang="it-IT" sz="1400" u="none" strike="noStrike" kern="1200" dirty="0">
                        <a:solidFill>
                          <a:schemeClr val="dk1"/>
                        </a:solidFill>
                        <a:latin typeface="+mn-lt"/>
                        <a:ea typeface="+mn-ea"/>
                        <a:cs typeface="+mn-cs"/>
                      </a:endParaRPr>
                    </a:p>
                  </a:txBody>
                  <a:tcPr marL="0" marR="0" marT="0" marB="0" anchor="b"/>
                </a:tc>
              </a:tr>
              <a:tr h="233967">
                <a:tc>
                  <a:txBody>
                    <a:bodyPr/>
                    <a:lstStyle/>
                    <a:p>
                      <a:pPr marL="0" algn="ctr" defTabSz="914400" rtl="0" eaLnBrk="1" fontAlgn="b" latinLnBrk="0" hangingPunct="1"/>
                      <a:r>
                        <a:rPr lang="it-IT" sz="1400" u="none" strike="noStrike" kern="1200" dirty="0"/>
                        <a:t>Netherlands</a:t>
                      </a:r>
                      <a:endParaRPr lang="it-IT" sz="1400" u="none" strike="noStrike" kern="1200" dirty="0">
                        <a:solidFill>
                          <a:schemeClr val="dk1"/>
                        </a:solidFill>
                        <a:latin typeface="+mn-lt"/>
                        <a:ea typeface="+mn-ea"/>
                        <a:cs typeface="+mn-cs"/>
                      </a:endParaRPr>
                    </a:p>
                  </a:txBody>
                  <a:tcPr marL="0" marR="0" marT="0" marB="0" anchor="b"/>
                </a:tc>
                <a:tc>
                  <a:txBody>
                    <a:bodyPr/>
                    <a:lstStyle/>
                    <a:p>
                      <a:pPr marL="0" algn="ctr" defTabSz="914400" rtl="0" eaLnBrk="1" fontAlgn="b" latinLnBrk="0" hangingPunct="1"/>
                      <a:r>
                        <a:rPr lang="it-IT" sz="1400" u="none" strike="noStrike" kern="1200" dirty="0"/>
                        <a:t>26</a:t>
                      </a:r>
                      <a:endParaRPr lang="it-IT" sz="1400" u="none" strike="noStrike" kern="1200" dirty="0">
                        <a:solidFill>
                          <a:schemeClr val="dk1"/>
                        </a:solidFill>
                        <a:latin typeface="+mn-lt"/>
                        <a:ea typeface="+mn-ea"/>
                        <a:cs typeface="+mn-cs"/>
                      </a:endParaRPr>
                    </a:p>
                  </a:txBody>
                  <a:tcPr marL="0" marR="0" marT="0" marB="0" anchor="b"/>
                </a:tc>
              </a:tr>
              <a:tr h="233967">
                <a:tc>
                  <a:txBody>
                    <a:bodyPr/>
                    <a:lstStyle/>
                    <a:p>
                      <a:pPr marL="0" algn="ctr" defTabSz="914400" rtl="0" eaLnBrk="1" fontAlgn="b" latinLnBrk="0" hangingPunct="1"/>
                      <a:r>
                        <a:rPr lang="it-IT" sz="1400" u="none" strike="noStrike" kern="1200" dirty="0"/>
                        <a:t>Belgium</a:t>
                      </a:r>
                      <a:endParaRPr lang="it-IT" sz="1400" u="none" strike="noStrike" kern="1200" dirty="0">
                        <a:solidFill>
                          <a:schemeClr val="dk1"/>
                        </a:solidFill>
                        <a:latin typeface="+mn-lt"/>
                        <a:ea typeface="+mn-ea"/>
                        <a:cs typeface="+mn-cs"/>
                      </a:endParaRPr>
                    </a:p>
                  </a:txBody>
                  <a:tcPr marL="0" marR="0" marT="0" marB="0" anchor="b"/>
                </a:tc>
                <a:tc>
                  <a:txBody>
                    <a:bodyPr/>
                    <a:lstStyle/>
                    <a:p>
                      <a:pPr marL="0" algn="ctr" defTabSz="914400" rtl="0" eaLnBrk="1" fontAlgn="b" latinLnBrk="0" hangingPunct="1"/>
                      <a:r>
                        <a:rPr lang="it-IT" sz="1400" u="none" strike="noStrike" kern="1200" dirty="0"/>
                        <a:t>21</a:t>
                      </a:r>
                      <a:endParaRPr lang="it-IT" sz="1400" u="none" strike="noStrike" kern="1200" dirty="0">
                        <a:solidFill>
                          <a:schemeClr val="dk1"/>
                        </a:solidFill>
                        <a:latin typeface="+mn-lt"/>
                        <a:ea typeface="+mn-ea"/>
                        <a:cs typeface="+mn-cs"/>
                      </a:endParaRPr>
                    </a:p>
                  </a:txBody>
                  <a:tcPr marL="0" marR="0" marT="0" marB="0" anchor="b"/>
                </a:tc>
              </a:tr>
              <a:tr h="233967">
                <a:tc>
                  <a:txBody>
                    <a:bodyPr/>
                    <a:lstStyle/>
                    <a:p>
                      <a:pPr marL="0" algn="ctr" defTabSz="914400" rtl="0" eaLnBrk="1" fontAlgn="b" latinLnBrk="0" hangingPunct="1"/>
                      <a:r>
                        <a:rPr lang="it-IT" sz="1400" u="none" strike="noStrike" kern="1200" dirty="0"/>
                        <a:t>Czech Republic</a:t>
                      </a:r>
                      <a:endParaRPr lang="it-IT" sz="1400" u="none" strike="noStrike" kern="1200" dirty="0">
                        <a:solidFill>
                          <a:schemeClr val="dk1"/>
                        </a:solidFill>
                        <a:latin typeface="+mn-lt"/>
                        <a:ea typeface="+mn-ea"/>
                        <a:cs typeface="+mn-cs"/>
                      </a:endParaRPr>
                    </a:p>
                  </a:txBody>
                  <a:tcPr marL="0" marR="0" marT="0" marB="0" anchor="b"/>
                </a:tc>
                <a:tc>
                  <a:txBody>
                    <a:bodyPr/>
                    <a:lstStyle/>
                    <a:p>
                      <a:pPr marL="0" algn="ctr" defTabSz="914400" rtl="0" eaLnBrk="1" fontAlgn="b" latinLnBrk="0" hangingPunct="1"/>
                      <a:r>
                        <a:rPr lang="it-IT" sz="1400" u="none" strike="noStrike" kern="1200" dirty="0"/>
                        <a:t>21</a:t>
                      </a:r>
                      <a:endParaRPr lang="it-IT" sz="1400" u="none" strike="noStrike" kern="1200" dirty="0">
                        <a:solidFill>
                          <a:schemeClr val="dk1"/>
                        </a:solidFill>
                        <a:latin typeface="+mn-lt"/>
                        <a:ea typeface="+mn-ea"/>
                        <a:cs typeface="+mn-cs"/>
                      </a:endParaRPr>
                    </a:p>
                  </a:txBody>
                  <a:tcPr marL="0" marR="0" marT="0" marB="0" anchor="b"/>
                </a:tc>
              </a:tr>
              <a:tr h="233967">
                <a:tc>
                  <a:txBody>
                    <a:bodyPr/>
                    <a:lstStyle/>
                    <a:p>
                      <a:pPr marL="0" algn="ctr" defTabSz="914400" rtl="0" eaLnBrk="1" fontAlgn="b" latinLnBrk="0" hangingPunct="1"/>
                      <a:r>
                        <a:rPr lang="it-IT" sz="1400" u="none" strike="noStrike" kern="1200" dirty="0"/>
                        <a:t>Greece</a:t>
                      </a:r>
                      <a:endParaRPr lang="it-IT" sz="1400" u="none" strike="noStrike" kern="1200" dirty="0">
                        <a:solidFill>
                          <a:schemeClr val="dk1"/>
                        </a:solidFill>
                        <a:latin typeface="+mn-lt"/>
                        <a:ea typeface="+mn-ea"/>
                        <a:cs typeface="+mn-cs"/>
                      </a:endParaRPr>
                    </a:p>
                  </a:txBody>
                  <a:tcPr marL="0" marR="0" marT="0" marB="0" anchor="b"/>
                </a:tc>
                <a:tc>
                  <a:txBody>
                    <a:bodyPr/>
                    <a:lstStyle/>
                    <a:p>
                      <a:pPr marL="0" algn="ctr" defTabSz="914400" rtl="0" eaLnBrk="1" fontAlgn="b" latinLnBrk="0" hangingPunct="1"/>
                      <a:r>
                        <a:rPr lang="it-IT" sz="1400" u="none" strike="noStrike" kern="1200" dirty="0"/>
                        <a:t>21</a:t>
                      </a:r>
                      <a:endParaRPr lang="it-IT" sz="1400" u="none" strike="noStrike" kern="1200" dirty="0">
                        <a:solidFill>
                          <a:schemeClr val="dk1"/>
                        </a:solidFill>
                        <a:latin typeface="+mn-lt"/>
                        <a:ea typeface="+mn-ea"/>
                        <a:cs typeface="+mn-cs"/>
                      </a:endParaRPr>
                    </a:p>
                  </a:txBody>
                  <a:tcPr marL="0" marR="0" marT="0" marB="0" anchor="b"/>
                </a:tc>
              </a:tr>
              <a:tr h="233967">
                <a:tc>
                  <a:txBody>
                    <a:bodyPr/>
                    <a:lstStyle/>
                    <a:p>
                      <a:pPr marL="0" algn="ctr" defTabSz="914400" rtl="0" eaLnBrk="1" fontAlgn="b" latinLnBrk="0" hangingPunct="1"/>
                      <a:r>
                        <a:rPr lang="it-IT" sz="1400" u="none" strike="noStrike" kern="1200" dirty="0"/>
                        <a:t>Hungary</a:t>
                      </a:r>
                      <a:endParaRPr lang="it-IT" sz="1400" u="none" strike="noStrike" kern="1200" dirty="0">
                        <a:solidFill>
                          <a:schemeClr val="dk1"/>
                        </a:solidFill>
                        <a:latin typeface="+mn-lt"/>
                        <a:ea typeface="+mn-ea"/>
                        <a:cs typeface="+mn-cs"/>
                      </a:endParaRPr>
                    </a:p>
                  </a:txBody>
                  <a:tcPr marL="0" marR="0" marT="0" marB="0" anchor="b"/>
                </a:tc>
                <a:tc>
                  <a:txBody>
                    <a:bodyPr/>
                    <a:lstStyle/>
                    <a:p>
                      <a:pPr marL="0" algn="ctr" defTabSz="914400" rtl="0" eaLnBrk="1" fontAlgn="b" latinLnBrk="0" hangingPunct="1"/>
                      <a:r>
                        <a:rPr lang="it-IT" sz="1400" u="none" strike="noStrike" kern="1200" dirty="0"/>
                        <a:t>21</a:t>
                      </a:r>
                      <a:endParaRPr lang="it-IT" sz="1400" u="none" strike="noStrike" kern="1200" dirty="0">
                        <a:solidFill>
                          <a:schemeClr val="dk1"/>
                        </a:solidFill>
                        <a:latin typeface="+mn-lt"/>
                        <a:ea typeface="+mn-ea"/>
                        <a:cs typeface="+mn-cs"/>
                      </a:endParaRPr>
                    </a:p>
                  </a:txBody>
                  <a:tcPr marL="0" marR="0" marT="0" marB="0" anchor="b"/>
                </a:tc>
              </a:tr>
              <a:tr h="233967">
                <a:tc>
                  <a:txBody>
                    <a:bodyPr/>
                    <a:lstStyle/>
                    <a:p>
                      <a:pPr marL="0" algn="ctr" defTabSz="914400" rtl="0" eaLnBrk="1" fontAlgn="b" latinLnBrk="0" hangingPunct="1"/>
                      <a:r>
                        <a:rPr lang="it-IT" sz="1400" u="none" strike="noStrike" kern="1200" dirty="0"/>
                        <a:t>Portugal</a:t>
                      </a:r>
                      <a:endParaRPr lang="it-IT" sz="1400" u="none" strike="noStrike" kern="1200" dirty="0">
                        <a:solidFill>
                          <a:schemeClr val="dk1"/>
                        </a:solidFill>
                        <a:latin typeface="+mn-lt"/>
                        <a:ea typeface="+mn-ea"/>
                        <a:cs typeface="+mn-cs"/>
                      </a:endParaRPr>
                    </a:p>
                  </a:txBody>
                  <a:tcPr marL="0" marR="0" marT="0" marB="0" anchor="b"/>
                </a:tc>
                <a:tc>
                  <a:txBody>
                    <a:bodyPr/>
                    <a:lstStyle/>
                    <a:p>
                      <a:pPr marL="0" algn="ctr" defTabSz="914400" rtl="0" eaLnBrk="1" fontAlgn="b" latinLnBrk="0" hangingPunct="1"/>
                      <a:r>
                        <a:rPr lang="it-IT" sz="1400" u="none" strike="noStrike" kern="1200" dirty="0"/>
                        <a:t>21</a:t>
                      </a:r>
                      <a:endParaRPr lang="it-IT" sz="1400" u="none" strike="noStrike" kern="1200" dirty="0">
                        <a:solidFill>
                          <a:schemeClr val="dk1"/>
                        </a:solidFill>
                        <a:latin typeface="+mn-lt"/>
                        <a:ea typeface="+mn-ea"/>
                        <a:cs typeface="+mn-cs"/>
                      </a:endParaRPr>
                    </a:p>
                  </a:txBody>
                  <a:tcPr marL="0" marR="0" marT="0" marB="0" anchor="b"/>
                </a:tc>
              </a:tr>
              <a:tr h="233967">
                <a:tc>
                  <a:txBody>
                    <a:bodyPr/>
                    <a:lstStyle/>
                    <a:p>
                      <a:pPr marL="0" algn="ctr" defTabSz="914400" rtl="0" eaLnBrk="1" fontAlgn="b" latinLnBrk="0" hangingPunct="1"/>
                      <a:r>
                        <a:rPr lang="it-IT" sz="1400" u="none" strike="noStrike" kern="1200" dirty="0"/>
                        <a:t>Sweden</a:t>
                      </a:r>
                      <a:endParaRPr lang="it-IT" sz="1400" u="none" strike="noStrike" kern="1200" dirty="0">
                        <a:solidFill>
                          <a:schemeClr val="dk1"/>
                        </a:solidFill>
                        <a:latin typeface="+mn-lt"/>
                        <a:ea typeface="+mn-ea"/>
                        <a:cs typeface="+mn-cs"/>
                      </a:endParaRPr>
                    </a:p>
                  </a:txBody>
                  <a:tcPr marL="0" marR="0" marT="0" marB="0" anchor="b"/>
                </a:tc>
                <a:tc>
                  <a:txBody>
                    <a:bodyPr/>
                    <a:lstStyle/>
                    <a:p>
                      <a:pPr marL="0" algn="ctr" defTabSz="914400" rtl="0" eaLnBrk="1" fontAlgn="b" latinLnBrk="0" hangingPunct="1"/>
                      <a:r>
                        <a:rPr lang="it-IT" sz="1400" u="none" strike="noStrike" kern="1200" dirty="0"/>
                        <a:t>20</a:t>
                      </a:r>
                      <a:endParaRPr lang="it-IT" sz="1400" u="none" strike="noStrike" kern="1200" dirty="0">
                        <a:solidFill>
                          <a:schemeClr val="dk1"/>
                        </a:solidFill>
                        <a:latin typeface="+mn-lt"/>
                        <a:ea typeface="+mn-ea"/>
                        <a:cs typeface="+mn-cs"/>
                      </a:endParaRPr>
                    </a:p>
                  </a:txBody>
                  <a:tcPr marL="0" marR="0" marT="0" marB="0" anchor="b"/>
                </a:tc>
              </a:tr>
              <a:tr h="233967">
                <a:tc>
                  <a:txBody>
                    <a:bodyPr/>
                    <a:lstStyle/>
                    <a:p>
                      <a:pPr marL="0" algn="ctr" defTabSz="914400" rtl="0" eaLnBrk="1" fontAlgn="b" latinLnBrk="0" hangingPunct="1"/>
                      <a:r>
                        <a:rPr lang="it-IT" sz="1400" u="none" strike="noStrike" kern="1200" dirty="0"/>
                        <a:t>Austria</a:t>
                      </a:r>
                      <a:endParaRPr lang="it-IT" sz="1400" u="none" strike="noStrike" kern="1200" dirty="0">
                        <a:solidFill>
                          <a:schemeClr val="dk1"/>
                        </a:solidFill>
                        <a:latin typeface="+mn-lt"/>
                        <a:ea typeface="+mn-ea"/>
                        <a:cs typeface="+mn-cs"/>
                      </a:endParaRPr>
                    </a:p>
                  </a:txBody>
                  <a:tcPr marL="0" marR="0" marT="0" marB="0" anchor="b"/>
                </a:tc>
                <a:tc>
                  <a:txBody>
                    <a:bodyPr/>
                    <a:lstStyle/>
                    <a:p>
                      <a:pPr marL="0" algn="ctr" defTabSz="914400" rtl="0" eaLnBrk="1" fontAlgn="b" latinLnBrk="0" hangingPunct="1"/>
                      <a:r>
                        <a:rPr lang="it-IT" sz="1400" u="none" strike="noStrike" kern="1200" dirty="0"/>
                        <a:t>18</a:t>
                      </a:r>
                      <a:endParaRPr lang="it-IT" sz="1400" u="none" strike="noStrike" kern="1200" dirty="0">
                        <a:solidFill>
                          <a:schemeClr val="dk1"/>
                        </a:solidFill>
                        <a:latin typeface="+mn-lt"/>
                        <a:ea typeface="+mn-ea"/>
                        <a:cs typeface="+mn-cs"/>
                      </a:endParaRPr>
                    </a:p>
                  </a:txBody>
                  <a:tcPr marL="0" marR="0" marT="0" marB="0" anchor="b"/>
                </a:tc>
              </a:tr>
              <a:tr h="233967">
                <a:tc>
                  <a:txBody>
                    <a:bodyPr/>
                    <a:lstStyle/>
                    <a:p>
                      <a:pPr marL="0" algn="ctr" defTabSz="914400" rtl="0" eaLnBrk="1" fontAlgn="b" latinLnBrk="0" hangingPunct="1"/>
                      <a:r>
                        <a:rPr lang="it-IT" sz="1400" u="none" strike="noStrike" kern="1200" dirty="0"/>
                        <a:t>Bulgaria</a:t>
                      </a:r>
                      <a:endParaRPr lang="it-IT" sz="1400" u="none" strike="noStrike" kern="1200" dirty="0">
                        <a:solidFill>
                          <a:schemeClr val="dk1"/>
                        </a:solidFill>
                        <a:latin typeface="+mn-lt"/>
                        <a:ea typeface="+mn-ea"/>
                        <a:cs typeface="+mn-cs"/>
                      </a:endParaRPr>
                    </a:p>
                  </a:txBody>
                  <a:tcPr marL="0" marR="0" marT="0" marB="0" anchor="b"/>
                </a:tc>
                <a:tc>
                  <a:txBody>
                    <a:bodyPr/>
                    <a:lstStyle/>
                    <a:p>
                      <a:pPr marL="0" algn="ctr" defTabSz="914400" rtl="0" eaLnBrk="1" fontAlgn="b" latinLnBrk="0" hangingPunct="1"/>
                      <a:r>
                        <a:rPr lang="it-IT" sz="1400" u="none" strike="noStrike" kern="1200" dirty="0"/>
                        <a:t>17</a:t>
                      </a:r>
                      <a:endParaRPr lang="it-IT" sz="1400" u="none" strike="noStrike" kern="1200" dirty="0">
                        <a:solidFill>
                          <a:schemeClr val="dk1"/>
                        </a:solidFill>
                        <a:latin typeface="+mn-lt"/>
                        <a:ea typeface="+mn-ea"/>
                        <a:cs typeface="+mn-cs"/>
                      </a:endParaRPr>
                    </a:p>
                  </a:txBody>
                  <a:tcPr marL="0" marR="0" marT="0" marB="0" anchor="b"/>
                </a:tc>
              </a:tr>
              <a:tr h="233967">
                <a:tc>
                  <a:txBody>
                    <a:bodyPr/>
                    <a:lstStyle/>
                    <a:p>
                      <a:pPr marL="0" algn="ctr" defTabSz="914400" rtl="0" eaLnBrk="1" fontAlgn="b" latinLnBrk="0" hangingPunct="1"/>
                      <a:r>
                        <a:rPr lang="it-IT" sz="1400" u="none" strike="noStrike" kern="1200" dirty="0"/>
                        <a:t>Denmark</a:t>
                      </a:r>
                      <a:endParaRPr lang="it-IT" sz="1400" u="none" strike="noStrike" kern="1200" dirty="0">
                        <a:solidFill>
                          <a:schemeClr val="dk1"/>
                        </a:solidFill>
                        <a:latin typeface="+mn-lt"/>
                        <a:ea typeface="+mn-ea"/>
                        <a:cs typeface="+mn-cs"/>
                      </a:endParaRPr>
                    </a:p>
                  </a:txBody>
                  <a:tcPr marL="0" marR="0" marT="0" marB="0" anchor="b"/>
                </a:tc>
                <a:tc>
                  <a:txBody>
                    <a:bodyPr/>
                    <a:lstStyle/>
                    <a:p>
                      <a:pPr marL="0" algn="ctr" defTabSz="914400" rtl="0" eaLnBrk="1" fontAlgn="b" latinLnBrk="0" hangingPunct="1"/>
                      <a:r>
                        <a:rPr lang="it-IT" sz="1400" u="none" strike="noStrike" kern="1200" dirty="0"/>
                        <a:t>13</a:t>
                      </a:r>
                      <a:endParaRPr lang="it-IT" sz="1400" u="none" strike="noStrike" kern="1200" dirty="0">
                        <a:solidFill>
                          <a:schemeClr val="dk1"/>
                        </a:solidFill>
                        <a:latin typeface="+mn-lt"/>
                        <a:ea typeface="+mn-ea"/>
                        <a:cs typeface="+mn-cs"/>
                      </a:endParaRPr>
                    </a:p>
                  </a:txBody>
                  <a:tcPr marL="0" marR="0" marT="0" marB="0" anchor="b"/>
                </a:tc>
              </a:tr>
              <a:tr h="233967">
                <a:tc>
                  <a:txBody>
                    <a:bodyPr/>
                    <a:lstStyle/>
                    <a:p>
                      <a:pPr marL="0" algn="ctr" defTabSz="914400" rtl="0" eaLnBrk="1" fontAlgn="b" latinLnBrk="0" hangingPunct="1"/>
                      <a:r>
                        <a:rPr lang="it-IT" sz="1400" u="none" strike="noStrike" kern="1200" dirty="0"/>
                        <a:t>Finland</a:t>
                      </a:r>
                      <a:endParaRPr lang="it-IT" sz="1400" u="none" strike="noStrike" kern="1200" dirty="0">
                        <a:solidFill>
                          <a:schemeClr val="dk1"/>
                        </a:solidFill>
                        <a:latin typeface="+mn-lt"/>
                        <a:ea typeface="+mn-ea"/>
                        <a:cs typeface="+mn-cs"/>
                      </a:endParaRPr>
                    </a:p>
                  </a:txBody>
                  <a:tcPr marL="0" marR="0" marT="0" marB="0" anchor="b"/>
                </a:tc>
                <a:tc>
                  <a:txBody>
                    <a:bodyPr/>
                    <a:lstStyle/>
                    <a:p>
                      <a:pPr marL="0" algn="ctr" defTabSz="914400" rtl="0" eaLnBrk="1" fontAlgn="b" latinLnBrk="0" hangingPunct="1"/>
                      <a:r>
                        <a:rPr lang="it-IT" sz="1400" u="none" strike="noStrike" kern="1200" dirty="0"/>
                        <a:t>13</a:t>
                      </a:r>
                      <a:endParaRPr lang="it-IT" sz="1400" u="none" strike="noStrike" kern="1200" dirty="0">
                        <a:solidFill>
                          <a:schemeClr val="dk1"/>
                        </a:solidFill>
                        <a:latin typeface="+mn-lt"/>
                        <a:ea typeface="+mn-ea"/>
                        <a:cs typeface="+mn-cs"/>
                      </a:endParaRPr>
                    </a:p>
                  </a:txBody>
                  <a:tcPr marL="0" marR="0" marT="0" marB="0" anchor="b"/>
                </a:tc>
              </a:tr>
              <a:tr h="233967">
                <a:tc>
                  <a:txBody>
                    <a:bodyPr/>
                    <a:lstStyle/>
                    <a:p>
                      <a:pPr marL="0" algn="ctr" defTabSz="914400" rtl="0" eaLnBrk="1" fontAlgn="b" latinLnBrk="0" hangingPunct="1"/>
                      <a:r>
                        <a:rPr lang="it-IT" sz="1400" u="none" strike="noStrike" kern="1200" dirty="0"/>
                        <a:t>Slovakia</a:t>
                      </a:r>
                      <a:endParaRPr lang="it-IT" sz="1400" u="none" strike="noStrike" kern="1200" dirty="0">
                        <a:solidFill>
                          <a:schemeClr val="dk1"/>
                        </a:solidFill>
                        <a:latin typeface="+mn-lt"/>
                        <a:ea typeface="+mn-ea"/>
                        <a:cs typeface="+mn-cs"/>
                      </a:endParaRPr>
                    </a:p>
                  </a:txBody>
                  <a:tcPr marL="0" marR="0" marT="0" marB="0" anchor="b"/>
                </a:tc>
                <a:tc>
                  <a:txBody>
                    <a:bodyPr/>
                    <a:lstStyle/>
                    <a:p>
                      <a:pPr marL="0" algn="ctr" defTabSz="914400" rtl="0" eaLnBrk="1" fontAlgn="b" latinLnBrk="0" hangingPunct="1"/>
                      <a:r>
                        <a:rPr lang="it-IT" sz="1400" u="none" strike="noStrike" kern="1200" dirty="0"/>
                        <a:t>13</a:t>
                      </a:r>
                      <a:endParaRPr lang="it-IT" sz="1400" u="none" strike="noStrike" kern="1200" dirty="0">
                        <a:solidFill>
                          <a:schemeClr val="dk1"/>
                        </a:solidFill>
                        <a:latin typeface="+mn-lt"/>
                        <a:ea typeface="+mn-ea"/>
                        <a:cs typeface="+mn-cs"/>
                      </a:endParaRPr>
                    </a:p>
                  </a:txBody>
                  <a:tcPr marL="0" marR="0" marT="0" marB="0" anchor="b"/>
                </a:tc>
              </a:tr>
              <a:tr h="233967">
                <a:tc>
                  <a:txBody>
                    <a:bodyPr/>
                    <a:lstStyle/>
                    <a:p>
                      <a:pPr marL="0" algn="ctr" defTabSz="914400" rtl="0" eaLnBrk="1" fontAlgn="b" latinLnBrk="0" hangingPunct="1"/>
                      <a:r>
                        <a:rPr lang="it-IT" sz="1400" u="none" strike="noStrike" kern="1200" dirty="0"/>
                        <a:t>Croatia</a:t>
                      </a:r>
                      <a:endParaRPr lang="it-IT" sz="1400" u="none" strike="noStrike" kern="1200" dirty="0">
                        <a:solidFill>
                          <a:schemeClr val="dk1"/>
                        </a:solidFill>
                        <a:latin typeface="+mn-lt"/>
                        <a:ea typeface="+mn-ea"/>
                        <a:cs typeface="+mn-cs"/>
                      </a:endParaRPr>
                    </a:p>
                  </a:txBody>
                  <a:tcPr marL="0" marR="0" marT="0" marB="0" anchor="b"/>
                </a:tc>
                <a:tc>
                  <a:txBody>
                    <a:bodyPr/>
                    <a:lstStyle/>
                    <a:p>
                      <a:pPr marL="0" algn="ctr" defTabSz="914400" rtl="0" eaLnBrk="1" fontAlgn="b" latinLnBrk="0" hangingPunct="1"/>
                      <a:r>
                        <a:rPr lang="it-IT" sz="1400" u="none" strike="noStrike" kern="1200" dirty="0"/>
                        <a:t>11</a:t>
                      </a:r>
                      <a:endParaRPr lang="it-IT" sz="1400" u="none" strike="noStrike" kern="1200" dirty="0">
                        <a:solidFill>
                          <a:schemeClr val="dk1"/>
                        </a:solidFill>
                        <a:latin typeface="+mn-lt"/>
                        <a:ea typeface="+mn-ea"/>
                        <a:cs typeface="+mn-cs"/>
                      </a:endParaRPr>
                    </a:p>
                  </a:txBody>
                  <a:tcPr marL="0" marR="0" marT="0" marB="0" anchor="b"/>
                </a:tc>
              </a:tr>
              <a:tr h="233967">
                <a:tc>
                  <a:txBody>
                    <a:bodyPr/>
                    <a:lstStyle/>
                    <a:p>
                      <a:pPr marL="0" algn="ctr" defTabSz="914400" rtl="0" eaLnBrk="1" fontAlgn="b" latinLnBrk="0" hangingPunct="1"/>
                      <a:r>
                        <a:rPr lang="it-IT" sz="1400" u="none" strike="noStrike" kern="1200" dirty="0"/>
                        <a:t>Ireland</a:t>
                      </a:r>
                      <a:endParaRPr lang="it-IT" sz="1400" u="none" strike="noStrike" kern="1200" dirty="0">
                        <a:solidFill>
                          <a:schemeClr val="dk1"/>
                        </a:solidFill>
                        <a:latin typeface="+mn-lt"/>
                        <a:ea typeface="+mn-ea"/>
                        <a:cs typeface="+mn-cs"/>
                      </a:endParaRPr>
                    </a:p>
                  </a:txBody>
                  <a:tcPr marL="0" marR="0" marT="0" marB="0" anchor="b"/>
                </a:tc>
                <a:tc>
                  <a:txBody>
                    <a:bodyPr/>
                    <a:lstStyle/>
                    <a:p>
                      <a:pPr marL="0" algn="ctr" defTabSz="914400" rtl="0" eaLnBrk="1" fontAlgn="b" latinLnBrk="0" hangingPunct="1"/>
                      <a:r>
                        <a:rPr lang="it-IT" sz="1400" u="none" strike="noStrike" kern="1200" dirty="0"/>
                        <a:t>11</a:t>
                      </a:r>
                      <a:endParaRPr lang="it-IT" sz="1400" u="none" strike="noStrike" kern="1200" dirty="0">
                        <a:solidFill>
                          <a:schemeClr val="dk1"/>
                        </a:solidFill>
                        <a:latin typeface="+mn-lt"/>
                        <a:ea typeface="+mn-ea"/>
                        <a:cs typeface="+mn-cs"/>
                      </a:endParaRPr>
                    </a:p>
                  </a:txBody>
                  <a:tcPr marL="0" marR="0" marT="0" marB="0" anchor="b"/>
                </a:tc>
              </a:tr>
              <a:tr h="233967">
                <a:tc>
                  <a:txBody>
                    <a:bodyPr/>
                    <a:lstStyle/>
                    <a:p>
                      <a:pPr marL="0" algn="ctr" defTabSz="914400" rtl="0" eaLnBrk="1" fontAlgn="b" latinLnBrk="0" hangingPunct="1"/>
                      <a:r>
                        <a:rPr lang="it-IT" sz="1400" u="none" strike="noStrike" kern="1200" dirty="0"/>
                        <a:t>Lithuania</a:t>
                      </a:r>
                      <a:endParaRPr lang="it-IT" sz="1400" u="none" strike="noStrike" kern="1200" dirty="0">
                        <a:solidFill>
                          <a:schemeClr val="dk1"/>
                        </a:solidFill>
                        <a:latin typeface="+mn-lt"/>
                        <a:ea typeface="+mn-ea"/>
                        <a:cs typeface="+mn-cs"/>
                      </a:endParaRPr>
                    </a:p>
                  </a:txBody>
                  <a:tcPr marL="0" marR="0" marT="0" marB="0" anchor="b"/>
                </a:tc>
                <a:tc>
                  <a:txBody>
                    <a:bodyPr/>
                    <a:lstStyle/>
                    <a:p>
                      <a:pPr marL="0" algn="ctr" defTabSz="914400" rtl="0" eaLnBrk="1" fontAlgn="b" latinLnBrk="0" hangingPunct="1"/>
                      <a:r>
                        <a:rPr lang="it-IT" sz="1400" u="none" strike="noStrike" kern="1200" dirty="0"/>
                        <a:t>11</a:t>
                      </a:r>
                      <a:endParaRPr lang="it-IT" sz="1400" u="none" strike="noStrike" kern="1200" dirty="0">
                        <a:solidFill>
                          <a:schemeClr val="dk1"/>
                        </a:solidFill>
                        <a:latin typeface="+mn-lt"/>
                        <a:ea typeface="+mn-ea"/>
                        <a:cs typeface="+mn-cs"/>
                      </a:endParaRPr>
                    </a:p>
                  </a:txBody>
                  <a:tcPr marL="0" marR="0" marT="0" marB="0" anchor="b"/>
                </a:tc>
              </a:tr>
              <a:tr h="233967">
                <a:tc>
                  <a:txBody>
                    <a:bodyPr/>
                    <a:lstStyle/>
                    <a:p>
                      <a:pPr marL="0" algn="ctr" defTabSz="914400" rtl="0" eaLnBrk="1" fontAlgn="b" latinLnBrk="0" hangingPunct="1"/>
                      <a:r>
                        <a:rPr lang="it-IT" sz="1400" u="none" strike="noStrike" kern="1200" dirty="0"/>
                        <a:t>Latvia</a:t>
                      </a:r>
                      <a:endParaRPr lang="it-IT" sz="1400" u="none" strike="noStrike" kern="1200" dirty="0">
                        <a:solidFill>
                          <a:schemeClr val="dk1"/>
                        </a:solidFill>
                        <a:latin typeface="+mn-lt"/>
                        <a:ea typeface="+mn-ea"/>
                        <a:cs typeface="+mn-cs"/>
                      </a:endParaRPr>
                    </a:p>
                  </a:txBody>
                  <a:tcPr marL="0" marR="0" marT="0" marB="0" anchor="b"/>
                </a:tc>
                <a:tc>
                  <a:txBody>
                    <a:bodyPr/>
                    <a:lstStyle/>
                    <a:p>
                      <a:pPr marL="0" algn="ctr" defTabSz="914400" rtl="0" eaLnBrk="1" fontAlgn="b" latinLnBrk="0" hangingPunct="1"/>
                      <a:r>
                        <a:rPr lang="it-IT" sz="1400" u="none" strike="noStrike" kern="1200" dirty="0"/>
                        <a:t>8</a:t>
                      </a:r>
                      <a:endParaRPr lang="it-IT" sz="1400" u="none" strike="noStrike" kern="1200" dirty="0">
                        <a:solidFill>
                          <a:schemeClr val="dk1"/>
                        </a:solidFill>
                        <a:latin typeface="+mn-lt"/>
                        <a:ea typeface="+mn-ea"/>
                        <a:cs typeface="+mn-cs"/>
                      </a:endParaRPr>
                    </a:p>
                  </a:txBody>
                  <a:tcPr marL="0" marR="0" marT="0" marB="0" anchor="b"/>
                </a:tc>
              </a:tr>
              <a:tr h="233967">
                <a:tc>
                  <a:txBody>
                    <a:bodyPr/>
                    <a:lstStyle/>
                    <a:p>
                      <a:pPr marL="0" algn="ctr" defTabSz="914400" rtl="0" eaLnBrk="1" fontAlgn="b" latinLnBrk="0" hangingPunct="1"/>
                      <a:r>
                        <a:rPr lang="it-IT" sz="1400" u="none" strike="noStrike" kern="1200" dirty="0"/>
                        <a:t>Slovenia</a:t>
                      </a:r>
                      <a:endParaRPr lang="it-IT" sz="1400" u="none" strike="noStrike" kern="1200" dirty="0">
                        <a:solidFill>
                          <a:schemeClr val="dk1"/>
                        </a:solidFill>
                        <a:latin typeface="+mn-lt"/>
                        <a:ea typeface="+mn-ea"/>
                        <a:cs typeface="+mn-cs"/>
                      </a:endParaRPr>
                    </a:p>
                  </a:txBody>
                  <a:tcPr marL="0" marR="0" marT="0" marB="0" anchor="b"/>
                </a:tc>
                <a:tc>
                  <a:txBody>
                    <a:bodyPr/>
                    <a:lstStyle/>
                    <a:p>
                      <a:pPr marL="0" algn="ctr" defTabSz="914400" rtl="0" eaLnBrk="1" fontAlgn="b" latinLnBrk="0" hangingPunct="1"/>
                      <a:r>
                        <a:rPr lang="it-IT" sz="1400" u="none" strike="noStrike" kern="1200" dirty="0"/>
                        <a:t>8</a:t>
                      </a:r>
                      <a:endParaRPr lang="it-IT" sz="1400" u="none" strike="noStrike" kern="1200" dirty="0">
                        <a:solidFill>
                          <a:schemeClr val="dk1"/>
                        </a:solidFill>
                        <a:latin typeface="+mn-lt"/>
                        <a:ea typeface="+mn-ea"/>
                        <a:cs typeface="+mn-cs"/>
                      </a:endParaRPr>
                    </a:p>
                  </a:txBody>
                  <a:tcPr marL="0" marR="0" marT="0" marB="0" anchor="b"/>
                </a:tc>
              </a:tr>
              <a:tr h="233967">
                <a:tc>
                  <a:txBody>
                    <a:bodyPr/>
                    <a:lstStyle/>
                    <a:p>
                      <a:pPr marL="0" algn="ctr" defTabSz="914400" rtl="0" eaLnBrk="1" fontAlgn="b" latinLnBrk="0" hangingPunct="1"/>
                      <a:r>
                        <a:rPr lang="it-IT" sz="1400" u="none" strike="noStrike" kern="1200" dirty="0"/>
                        <a:t>Cyprus</a:t>
                      </a:r>
                      <a:endParaRPr lang="it-IT" sz="1400" u="none" strike="noStrike" kern="1200" dirty="0">
                        <a:solidFill>
                          <a:schemeClr val="dk1"/>
                        </a:solidFill>
                        <a:latin typeface="+mn-lt"/>
                        <a:ea typeface="+mn-ea"/>
                        <a:cs typeface="+mn-cs"/>
                      </a:endParaRPr>
                    </a:p>
                  </a:txBody>
                  <a:tcPr marL="0" marR="0" marT="0" marB="0" anchor="b"/>
                </a:tc>
                <a:tc>
                  <a:txBody>
                    <a:bodyPr/>
                    <a:lstStyle/>
                    <a:p>
                      <a:pPr marL="0" algn="ctr" defTabSz="914400" rtl="0" eaLnBrk="1" fontAlgn="b" latinLnBrk="0" hangingPunct="1"/>
                      <a:r>
                        <a:rPr lang="it-IT" sz="1400" u="none" strike="noStrike" kern="1200" dirty="0"/>
                        <a:t>6</a:t>
                      </a:r>
                      <a:endParaRPr lang="it-IT" sz="1400" u="none" strike="noStrike" kern="1200" dirty="0">
                        <a:solidFill>
                          <a:schemeClr val="dk1"/>
                        </a:solidFill>
                        <a:latin typeface="+mn-lt"/>
                        <a:ea typeface="+mn-ea"/>
                        <a:cs typeface="+mn-cs"/>
                      </a:endParaRPr>
                    </a:p>
                  </a:txBody>
                  <a:tcPr marL="0" marR="0" marT="0" marB="0" anchor="b"/>
                </a:tc>
              </a:tr>
              <a:tr h="233967">
                <a:tc>
                  <a:txBody>
                    <a:bodyPr/>
                    <a:lstStyle/>
                    <a:p>
                      <a:pPr marL="0" algn="ctr" defTabSz="914400" rtl="0" eaLnBrk="1" fontAlgn="b" latinLnBrk="0" hangingPunct="1"/>
                      <a:r>
                        <a:rPr lang="it-IT" sz="1400" u="none" strike="noStrike" kern="1200" dirty="0"/>
                        <a:t>Estonia</a:t>
                      </a:r>
                      <a:endParaRPr lang="it-IT" sz="1400" u="none" strike="noStrike" kern="1200" dirty="0">
                        <a:solidFill>
                          <a:schemeClr val="dk1"/>
                        </a:solidFill>
                        <a:latin typeface="+mn-lt"/>
                        <a:ea typeface="+mn-ea"/>
                        <a:cs typeface="+mn-cs"/>
                      </a:endParaRPr>
                    </a:p>
                  </a:txBody>
                  <a:tcPr marL="0" marR="0" marT="0" marB="0" anchor="b"/>
                </a:tc>
                <a:tc>
                  <a:txBody>
                    <a:bodyPr/>
                    <a:lstStyle/>
                    <a:p>
                      <a:pPr marL="0" algn="ctr" defTabSz="914400" rtl="0" eaLnBrk="1" fontAlgn="b" latinLnBrk="0" hangingPunct="1"/>
                      <a:r>
                        <a:rPr lang="it-IT" sz="1400" u="none" strike="noStrike" kern="1200" dirty="0"/>
                        <a:t>6</a:t>
                      </a:r>
                      <a:endParaRPr lang="it-IT" sz="1400" u="none" strike="noStrike" kern="1200" dirty="0">
                        <a:solidFill>
                          <a:schemeClr val="dk1"/>
                        </a:solidFill>
                        <a:latin typeface="+mn-lt"/>
                        <a:ea typeface="+mn-ea"/>
                        <a:cs typeface="+mn-cs"/>
                      </a:endParaRPr>
                    </a:p>
                  </a:txBody>
                  <a:tcPr marL="0" marR="0" marT="0" marB="0" anchor="b"/>
                </a:tc>
              </a:tr>
              <a:tr h="233967">
                <a:tc>
                  <a:txBody>
                    <a:bodyPr/>
                    <a:lstStyle/>
                    <a:p>
                      <a:pPr marL="0" algn="ctr" defTabSz="914400" rtl="0" eaLnBrk="1" fontAlgn="b" latinLnBrk="0" hangingPunct="1"/>
                      <a:r>
                        <a:rPr lang="it-IT" sz="1400" u="none" strike="noStrike" kern="1200" dirty="0"/>
                        <a:t>Luxembourg</a:t>
                      </a:r>
                      <a:endParaRPr lang="it-IT" sz="1400" u="none" strike="noStrike" kern="1200" dirty="0">
                        <a:solidFill>
                          <a:schemeClr val="dk1"/>
                        </a:solidFill>
                        <a:latin typeface="+mn-lt"/>
                        <a:ea typeface="+mn-ea"/>
                        <a:cs typeface="+mn-cs"/>
                      </a:endParaRPr>
                    </a:p>
                  </a:txBody>
                  <a:tcPr marL="0" marR="0" marT="0" marB="0" anchor="b"/>
                </a:tc>
                <a:tc>
                  <a:txBody>
                    <a:bodyPr/>
                    <a:lstStyle/>
                    <a:p>
                      <a:pPr marL="0" algn="ctr" defTabSz="914400" rtl="0" eaLnBrk="1" fontAlgn="b" latinLnBrk="0" hangingPunct="1"/>
                      <a:r>
                        <a:rPr lang="it-IT" sz="1400" u="none" strike="noStrike" kern="1200" dirty="0"/>
                        <a:t>6</a:t>
                      </a:r>
                      <a:endParaRPr lang="it-IT" sz="1400" u="none" strike="noStrike" kern="1200" dirty="0">
                        <a:solidFill>
                          <a:schemeClr val="dk1"/>
                        </a:solidFill>
                        <a:latin typeface="+mn-lt"/>
                        <a:ea typeface="+mn-ea"/>
                        <a:cs typeface="+mn-cs"/>
                      </a:endParaRPr>
                    </a:p>
                  </a:txBody>
                  <a:tcPr marL="0" marR="0" marT="0" marB="0" anchor="b"/>
                </a:tc>
              </a:tr>
              <a:tr h="233967">
                <a:tc>
                  <a:txBody>
                    <a:bodyPr/>
                    <a:lstStyle/>
                    <a:p>
                      <a:pPr marL="0" algn="ctr" defTabSz="914400" rtl="0" eaLnBrk="1" fontAlgn="b" latinLnBrk="0" hangingPunct="1"/>
                      <a:r>
                        <a:rPr lang="it-IT" sz="1400" u="none" strike="noStrike" kern="1200" dirty="0"/>
                        <a:t>Malta</a:t>
                      </a:r>
                      <a:endParaRPr lang="it-IT" sz="1400" u="none" strike="noStrike" kern="1200" dirty="0">
                        <a:solidFill>
                          <a:schemeClr val="dk1"/>
                        </a:solidFill>
                        <a:latin typeface="+mn-lt"/>
                        <a:ea typeface="+mn-ea"/>
                        <a:cs typeface="+mn-cs"/>
                      </a:endParaRPr>
                    </a:p>
                  </a:txBody>
                  <a:tcPr marL="0" marR="0" marT="0" marB="0" anchor="b"/>
                </a:tc>
                <a:tc>
                  <a:txBody>
                    <a:bodyPr/>
                    <a:lstStyle/>
                    <a:p>
                      <a:pPr marL="0" algn="ctr" defTabSz="914400" rtl="0" eaLnBrk="1" fontAlgn="b" latinLnBrk="0" hangingPunct="1"/>
                      <a:r>
                        <a:rPr lang="it-IT" sz="1400" u="none" strike="noStrike" kern="1200" dirty="0"/>
                        <a:t>6</a:t>
                      </a:r>
                      <a:endParaRPr lang="it-IT" sz="1400" u="none" strike="noStrike" kern="1200" dirty="0">
                        <a:solidFill>
                          <a:schemeClr val="dk1"/>
                        </a:solidFill>
                        <a:latin typeface="+mn-lt"/>
                        <a:ea typeface="+mn-ea"/>
                        <a:cs typeface="+mn-cs"/>
                      </a:endParaRPr>
                    </a:p>
                  </a:txBody>
                  <a:tcPr marL="0" marR="0" marT="0" marB="0" anchor="b"/>
                </a:tc>
              </a:tr>
            </a:tbl>
          </a:graphicData>
        </a:graphic>
      </p:graphicFrame>
      <p:pic>
        <p:nvPicPr>
          <p:cNvPr id="21509" name="Picture 5"/>
          <p:cNvPicPr>
            <a:picLocks noChangeAspect="1" noChangeArrowheads="1"/>
          </p:cNvPicPr>
          <p:nvPr/>
        </p:nvPicPr>
        <p:blipFill>
          <a:blip r:embed="rId2" cstate="print"/>
          <a:srcRect l="21035" t="25840" r="50388" b="54568"/>
          <a:stretch>
            <a:fillRect/>
          </a:stretch>
        </p:blipFill>
        <p:spPr bwMode="auto">
          <a:xfrm>
            <a:off x="251518" y="1268760"/>
            <a:ext cx="2691027" cy="1476000"/>
          </a:xfrm>
          <a:prstGeom prst="rect">
            <a:avLst/>
          </a:prstGeom>
          <a:noFill/>
          <a:ln w="28575">
            <a:solidFill>
              <a:srgbClr val="0070C0"/>
            </a:solidFill>
            <a:miter lim="800000"/>
            <a:headEnd/>
            <a:tailEnd/>
          </a:ln>
        </p:spPr>
      </p:pic>
      <p:cxnSp>
        <p:nvCxnSpPr>
          <p:cNvPr id="11" name="Connettore 2 10"/>
          <p:cNvCxnSpPr/>
          <p:nvPr/>
        </p:nvCxnSpPr>
        <p:spPr>
          <a:xfrm flipH="1">
            <a:off x="2843808" y="332656"/>
            <a:ext cx="3456384" cy="1224136"/>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21510" name="Picture 6"/>
          <p:cNvPicPr>
            <a:picLocks noChangeAspect="1" noChangeArrowheads="1"/>
          </p:cNvPicPr>
          <p:nvPr/>
        </p:nvPicPr>
        <p:blipFill>
          <a:blip r:embed="rId3" cstate="print"/>
          <a:srcRect l="20126" t="35448" r="50601" b="43969"/>
          <a:stretch>
            <a:fillRect/>
          </a:stretch>
        </p:blipFill>
        <p:spPr bwMode="auto">
          <a:xfrm>
            <a:off x="3131841" y="1628800"/>
            <a:ext cx="2623999" cy="1476000"/>
          </a:xfrm>
          <a:prstGeom prst="rect">
            <a:avLst/>
          </a:prstGeom>
          <a:noFill/>
          <a:ln w="28575">
            <a:solidFill>
              <a:srgbClr val="FF0000"/>
            </a:solidFill>
            <a:miter lim="800000"/>
            <a:headEnd/>
            <a:tailEnd/>
          </a:ln>
        </p:spPr>
      </p:pic>
      <p:pic>
        <p:nvPicPr>
          <p:cNvPr id="21511" name="Picture 7"/>
          <p:cNvPicPr>
            <a:picLocks noChangeAspect="1" noChangeArrowheads="1"/>
          </p:cNvPicPr>
          <p:nvPr/>
        </p:nvPicPr>
        <p:blipFill>
          <a:blip r:embed="rId4" cstate="print"/>
          <a:srcRect l="21311" t="46761" r="50479" b="33308"/>
          <a:stretch>
            <a:fillRect/>
          </a:stretch>
        </p:blipFill>
        <p:spPr bwMode="auto">
          <a:xfrm>
            <a:off x="2483768" y="5373216"/>
            <a:ext cx="2611383" cy="1476000"/>
          </a:xfrm>
          <a:prstGeom prst="rect">
            <a:avLst/>
          </a:prstGeom>
          <a:noFill/>
          <a:ln w="28575">
            <a:solidFill>
              <a:srgbClr val="0070C0"/>
            </a:solidFill>
            <a:miter lim="800000"/>
            <a:headEnd/>
            <a:tailEnd/>
          </a:ln>
        </p:spPr>
      </p:pic>
      <p:pic>
        <p:nvPicPr>
          <p:cNvPr id="21513" name="Picture 9"/>
          <p:cNvPicPr>
            <a:picLocks noChangeAspect="1" noChangeArrowheads="1"/>
          </p:cNvPicPr>
          <p:nvPr/>
        </p:nvPicPr>
        <p:blipFill>
          <a:blip r:embed="rId5" cstate="print"/>
          <a:srcRect l="21262" t="47249" r="49207" b="34294"/>
          <a:stretch>
            <a:fillRect/>
          </a:stretch>
        </p:blipFill>
        <p:spPr bwMode="auto">
          <a:xfrm>
            <a:off x="323528" y="2924944"/>
            <a:ext cx="2952000" cy="1476000"/>
          </a:xfrm>
          <a:prstGeom prst="rect">
            <a:avLst/>
          </a:prstGeom>
          <a:noFill/>
          <a:ln w="28575">
            <a:solidFill>
              <a:srgbClr val="0070C0"/>
            </a:solidFill>
            <a:miter lim="800000"/>
            <a:headEnd/>
            <a:tailEnd/>
          </a:ln>
        </p:spPr>
      </p:pic>
      <p:pic>
        <p:nvPicPr>
          <p:cNvPr id="21512" name="Picture 8"/>
          <p:cNvPicPr>
            <a:picLocks noChangeAspect="1" noChangeArrowheads="1"/>
          </p:cNvPicPr>
          <p:nvPr/>
        </p:nvPicPr>
        <p:blipFill>
          <a:blip r:embed="rId6" cstate="print"/>
          <a:srcRect l="21262" t="56566" r="50979" b="24977"/>
          <a:stretch>
            <a:fillRect/>
          </a:stretch>
        </p:blipFill>
        <p:spPr bwMode="auto">
          <a:xfrm>
            <a:off x="2445192" y="3717032"/>
            <a:ext cx="2774880" cy="1476000"/>
          </a:xfrm>
          <a:prstGeom prst="rect">
            <a:avLst/>
          </a:prstGeom>
          <a:noFill/>
          <a:ln w="28575">
            <a:solidFill>
              <a:srgbClr val="0070C0"/>
            </a:solidFill>
            <a:miter lim="800000"/>
            <a:headEnd/>
            <a:tailEnd/>
          </a:ln>
        </p:spPr>
      </p:pic>
      <p:cxnSp>
        <p:nvCxnSpPr>
          <p:cNvPr id="23" name="Connettore 2 22"/>
          <p:cNvCxnSpPr/>
          <p:nvPr/>
        </p:nvCxnSpPr>
        <p:spPr>
          <a:xfrm flipH="1">
            <a:off x="3059832" y="3429000"/>
            <a:ext cx="3384376" cy="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Connettore 2 21"/>
          <p:cNvCxnSpPr/>
          <p:nvPr/>
        </p:nvCxnSpPr>
        <p:spPr>
          <a:xfrm flipH="1" flipV="1">
            <a:off x="4860032" y="4509120"/>
            <a:ext cx="1440160" cy="288032"/>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Connettore 2 19"/>
          <p:cNvCxnSpPr/>
          <p:nvPr/>
        </p:nvCxnSpPr>
        <p:spPr>
          <a:xfrm flipH="1" flipV="1">
            <a:off x="4860032" y="6237312"/>
            <a:ext cx="1368152" cy="43204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Connettore 2 11"/>
          <p:cNvCxnSpPr/>
          <p:nvPr/>
        </p:nvCxnSpPr>
        <p:spPr>
          <a:xfrm flipH="1">
            <a:off x="5148064" y="836712"/>
            <a:ext cx="1152128" cy="864096"/>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8" name="Segnaposto numero diapositiva 37"/>
          <p:cNvSpPr>
            <a:spLocks noGrp="1"/>
          </p:cNvSpPr>
          <p:nvPr>
            <p:ph type="sldNum" sz="quarter" idx="15"/>
          </p:nvPr>
        </p:nvSpPr>
        <p:spPr/>
        <p:txBody>
          <a:bodyPr/>
          <a:lstStyle/>
          <a:p>
            <a:fld id="{4D7ECDE7-5B88-456E-954D-E8611C472F3F}" type="slidenum">
              <a:rPr lang="it-IT" smtClean="0"/>
              <a:pPr/>
              <a:t>7</a:t>
            </a:fld>
            <a:endParaRPr lang="it-IT"/>
          </a:p>
        </p:txBody>
      </p:sp>
      <p:sp>
        <p:nvSpPr>
          <p:cNvPr id="15" name="CasellaDiTesto 14"/>
          <p:cNvSpPr txBox="1"/>
          <p:nvPr/>
        </p:nvSpPr>
        <p:spPr>
          <a:xfrm>
            <a:off x="1763688" y="2060848"/>
            <a:ext cx="576064" cy="369332"/>
          </a:xfrm>
          <a:prstGeom prst="rect">
            <a:avLst/>
          </a:prstGeom>
          <a:noFill/>
          <a:ln w="57150">
            <a:solidFill>
              <a:schemeClr val="accent1"/>
            </a:solidFill>
          </a:ln>
        </p:spPr>
        <p:txBody>
          <a:bodyPr wrap="square" rtlCol="0">
            <a:spAutoFit/>
          </a:bodyPr>
          <a:lstStyle/>
          <a:p>
            <a:pPr algn="ctr"/>
            <a:r>
              <a:rPr lang="it-IT" dirty="0" smtClean="0"/>
              <a:t>99</a:t>
            </a:r>
            <a:endParaRPr lang="it-IT" dirty="0"/>
          </a:p>
        </p:txBody>
      </p:sp>
      <p:sp>
        <p:nvSpPr>
          <p:cNvPr id="16" name="CasellaDiTesto 15"/>
          <p:cNvSpPr txBox="1"/>
          <p:nvPr/>
        </p:nvSpPr>
        <p:spPr>
          <a:xfrm>
            <a:off x="4788024" y="2132856"/>
            <a:ext cx="576064" cy="369332"/>
          </a:xfrm>
          <a:prstGeom prst="rect">
            <a:avLst/>
          </a:prstGeom>
          <a:noFill/>
          <a:ln w="57150">
            <a:solidFill>
              <a:schemeClr val="accent1"/>
            </a:solidFill>
          </a:ln>
        </p:spPr>
        <p:txBody>
          <a:bodyPr wrap="square" rtlCol="0">
            <a:spAutoFit/>
          </a:bodyPr>
          <a:lstStyle/>
          <a:p>
            <a:pPr algn="ctr"/>
            <a:r>
              <a:rPr lang="it-IT" dirty="0" smtClean="0"/>
              <a:t>72</a:t>
            </a:r>
            <a:endParaRPr lang="it-IT" dirty="0"/>
          </a:p>
        </p:txBody>
      </p:sp>
      <p:sp>
        <p:nvSpPr>
          <p:cNvPr id="17" name="CasellaDiTesto 16"/>
          <p:cNvSpPr txBox="1"/>
          <p:nvPr/>
        </p:nvSpPr>
        <p:spPr>
          <a:xfrm>
            <a:off x="3779912" y="5877272"/>
            <a:ext cx="576064" cy="369332"/>
          </a:xfrm>
          <a:prstGeom prst="rect">
            <a:avLst/>
          </a:prstGeom>
          <a:noFill/>
          <a:ln w="57150">
            <a:solidFill>
              <a:schemeClr val="accent1"/>
            </a:solidFill>
          </a:ln>
        </p:spPr>
        <p:txBody>
          <a:bodyPr wrap="square" rtlCol="0">
            <a:spAutoFit/>
          </a:bodyPr>
          <a:lstStyle/>
          <a:p>
            <a:pPr algn="ctr"/>
            <a:r>
              <a:rPr lang="it-IT" dirty="0" smtClean="0"/>
              <a:t>5</a:t>
            </a:r>
            <a:endParaRPr lang="it-IT" dirty="0"/>
          </a:p>
        </p:txBody>
      </p:sp>
      <p:sp>
        <p:nvSpPr>
          <p:cNvPr id="18" name="CasellaDiTesto 17"/>
          <p:cNvSpPr txBox="1"/>
          <p:nvPr/>
        </p:nvSpPr>
        <p:spPr>
          <a:xfrm>
            <a:off x="3923928" y="4149080"/>
            <a:ext cx="576064" cy="369332"/>
          </a:xfrm>
          <a:prstGeom prst="rect">
            <a:avLst/>
          </a:prstGeom>
          <a:noFill/>
          <a:ln w="57150">
            <a:solidFill>
              <a:schemeClr val="accent1"/>
            </a:solidFill>
          </a:ln>
        </p:spPr>
        <p:txBody>
          <a:bodyPr wrap="square" rtlCol="0">
            <a:spAutoFit/>
          </a:bodyPr>
          <a:lstStyle/>
          <a:p>
            <a:pPr algn="ctr"/>
            <a:r>
              <a:rPr lang="it-IT" dirty="0" smtClean="0"/>
              <a:t>12</a:t>
            </a:r>
            <a:endParaRPr lang="it-IT" dirty="0"/>
          </a:p>
        </p:txBody>
      </p:sp>
      <p:sp>
        <p:nvSpPr>
          <p:cNvPr id="19" name="CasellaDiTesto 18"/>
          <p:cNvSpPr txBox="1"/>
          <p:nvPr/>
        </p:nvSpPr>
        <p:spPr>
          <a:xfrm>
            <a:off x="1763688" y="3356992"/>
            <a:ext cx="576064" cy="369332"/>
          </a:xfrm>
          <a:prstGeom prst="rect">
            <a:avLst/>
          </a:prstGeom>
          <a:noFill/>
          <a:ln w="57150">
            <a:solidFill>
              <a:schemeClr val="accent1"/>
            </a:solidFill>
          </a:ln>
        </p:spPr>
        <p:txBody>
          <a:bodyPr wrap="square" rtlCol="0">
            <a:spAutoFit/>
          </a:bodyPr>
          <a:lstStyle/>
          <a:p>
            <a:pPr algn="ctr"/>
            <a:r>
              <a:rPr lang="it-IT" dirty="0" smtClean="0"/>
              <a:t>18</a:t>
            </a:r>
            <a:endParaRPr lang="it-IT" dirty="0"/>
          </a:p>
        </p:txBody>
      </p:sp>
      <p:sp>
        <p:nvSpPr>
          <p:cNvPr id="21" name="CasellaDiTesto 20"/>
          <p:cNvSpPr txBox="1"/>
          <p:nvPr/>
        </p:nvSpPr>
        <p:spPr>
          <a:xfrm>
            <a:off x="144016" y="5229200"/>
            <a:ext cx="2123728" cy="1446550"/>
          </a:xfrm>
          <a:prstGeom prst="rect">
            <a:avLst/>
          </a:prstGeom>
          <a:noFill/>
          <a:ln w="57150">
            <a:solidFill>
              <a:schemeClr val="accent1"/>
            </a:solidFill>
          </a:ln>
        </p:spPr>
        <p:txBody>
          <a:bodyPr wrap="square" rtlCol="0">
            <a:spAutoFit/>
          </a:bodyPr>
          <a:lstStyle/>
          <a:p>
            <a:pPr algn="ctr"/>
            <a:r>
              <a:rPr lang="it-IT" sz="2200" b="1" dirty="0" smtClean="0"/>
              <a:t>Composizione attuale: </a:t>
            </a:r>
            <a:r>
              <a:rPr lang="it-IT" sz="2200" dirty="0" smtClean="0"/>
              <a:t>numero di deputati</a:t>
            </a:r>
            <a:endParaRPr lang="it-IT" sz="2200" dirty="0"/>
          </a:p>
        </p:txBody>
      </p:sp>
      <p:sp>
        <p:nvSpPr>
          <p:cNvPr id="24" name="Segnaposto piè di pagina 23"/>
          <p:cNvSpPr>
            <a:spLocks noGrp="1"/>
          </p:cNvSpPr>
          <p:nvPr>
            <p:ph type="ftr" sz="quarter" idx="16"/>
          </p:nvPr>
        </p:nvSpPr>
        <p:spPr/>
        <p:txBody>
          <a:bodyPr/>
          <a:lstStyle/>
          <a:p>
            <a:r>
              <a:rPr lang="it-IT" smtClean="0"/>
              <a:t>2013-2014</a:t>
            </a:r>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21509"/>
                                        </p:tgtEl>
                                        <p:attrNameLst>
                                          <p:attrName>style.visibility</p:attrName>
                                        </p:attrNameLst>
                                      </p:cBhvr>
                                      <p:to>
                                        <p:strVal val="visible"/>
                                      </p:to>
                                    </p:set>
                                    <p:animEffect transition="in" filter="fade">
                                      <p:cBhvr>
                                        <p:cTn id="10" dur="1000"/>
                                        <p:tgtEl>
                                          <p:spTgt spid="21509"/>
                                        </p:tgtEl>
                                      </p:cBhvr>
                                    </p:animEffect>
                                  </p:child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childTnLst>
                                </p:cTn>
                              </p:par>
                              <p:par>
                                <p:cTn id="15" presetID="10" presetClass="entr" presetSubtype="0" fill="hold" nodeType="withEffect">
                                  <p:stCondLst>
                                    <p:cond delay="0"/>
                                  </p:stCondLst>
                                  <p:childTnLst>
                                    <p:set>
                                      <p:cBhvr>
                                        <p:cTn id="16" dur="1" fill="hold">
                                          <p:stCondLst>
                                            <p:cond delay="0"/>
                                          </p:stCondLst>
                                        </p:cTn>
                                        <p:tgtEl>
                                          <p:spTgt spid="21510"/>
                                        </p:tgtEl>
                                        <p:attrNameLst>
                                          <p:attrName>style.visibility</p:attrName>
                                        </p:attrNameLst>
                                      </p:cBhvr>
                                      <p:to>
                                        <p:strVal val="visible"/>
                                      </p:to>
                                    </p:set>
                                    <p:animEffect transition="in" filter="fade">
                                      <p:cBhvr>
                                        <p:cTn id="17" dur="1000"/>
                                        <p:tgtEl>
                                          <p:spTgt spid="21510"/>
                                        </p:tgtEl>
                                      </p:cBhvr>
                                    </p:animEffect>
                                  </p:childTnLst>
                                </p:cTn>
                              </p:par>
                            </p:childTnLst>
                          </p:cTn>
                        </p:par>
                        <p:par>
                          <p:cTn id="18" fill="hold">
                            <p:stCondLst>
                              <p:cond delay="2000"/>
                            </p:stCondLst>
                            <p:childTnLst>
                              <p:par>
                                <p:cTn id="19" presetID="10" presetClass="entr" presetSubtype="0" fill="hold"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childTnLst>
                                </p:cTn>
                              </p:par>
                              <p:par>
                                <p:cTn id="22" presetID="10" presetClass="entr" presetSubtype="0" fill="hold" nodeType="withEffect">
                                  <p:stCondLst>
                                    <p:cond delay="0"/>
                                  </p:stCondLst>
                                  <p:childTnLst>
                                    <p:set>
                                      <p:cBhvr>
                                        <p:cTn id="23" dur="1" fill="hold">
                                          <p:stCondLst>
                                            <p:cond delay="0"/>
                                          </p:stCondLst>
                                        </p:cTn>
                                        <p:tgtEl>
                                          <p:spTgt spid="21513"/>
                                        </p:tgtEl>
                                        <p:attrNameLst>
                                          <p:attrName>style.visibility</p:attrName>
                                        </p:attrNameLst>
                                      </p:cBhvr>
                                      <p:to>
                                        <p:strVal val="visible"/>
                                      </p:to>
                                    </p:set>
                                    <p:animEffect transition="in" filter="fade">
                                      <p:cBhvr>
                                        <p:cTn id="24" dur="1000"/>
                                        <p:tgtEl>
                                          <p:spTgt spid="21513"/>
                                        </p:tgtEl>
                                      </p:cBhvr>
                                    </p:animEffect>
                                  </p:childTnLst>
                                </p:cTn>
                              </p:par>
                            </p:childTnLst>
                          </p:cTn>
                        </p:par>
                        <p:par>
                          <p:cTn id="25" fill="hold">
                            <p:stCondLst>
                              <p:cond delay="3000"/>
                            </p:stCondLst>
                            <p:childTnLst>
                              <p:par>
                                <p:cTn id="26" presetID="10" presetClass="entr" presetSubtype="0" fill="hold"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1000"/>
                                        <p:tgtEl>
                                          <p:spTgt spid="22"/>
                                        </p:tgtEl>
                                      </p:cBhvr>
                                    </p:animEffect>
                                  </p:childTnLst>
                                </p:cTn>
                              </p:par>
                              <p:par>
                                <p:cTn id="29" presetID="10" presetClass="entr" presetSubtype="0" fill="hold" nodeType="withEffect">
                                  <p:stCondLst>
                                    <p:cond delay="0"/>
                                  </p:stCondLst>
                                  <p:childTnLst>
                                    <p:set>
                                      <p:cBhvr>
                                        <p:cTn id="30" dur="1" fill="hold">
                                          <p:stCondLst>
                                            <p:cond delay="0"/>
                                          </p:stCondLst>
                                        </p:cTn>
                                        <p:tgtEl>
                                          <p:spTgt spid="21512"/>
                                        </p:tgtEl>
                                        <p:attrNameLst>
                                          <p:attrName>style.visibility</p:attrName>
                                        </p:attrNameLst>
                                      </p:cBhvr>
                                      <p:to>
                                        <p:strVal val="visible"/>
                                      </p:to>
                                    </p:set>
                                    <p:animEffect transition="in" filter="fade">
                                      <p:cBhvr>
                                        <p:cTn id="31" dur="1000"/>
                                        <p:tgtEl>
                                          <p:spTgt spid="21512"/>
                                        </p:tgtEl>
                                      </p:cBhvr>
                                    </p:animEffect>
                                  </p:childTnLst>
                                </p:cTn>
                              </p:par>
                            </p:childTnLst>
                          </p:cTn>
                        </p:par>
                        <p:par>
                          <p:cTn id="32" fill="hold">
                            <p:stCondLst>
                              <p:cond delay="4000"/>
                            </p:stCondLst>
                            <p:childTnLst>
                              <p:par>
                                <p:cTn id="33" presetID="10" presetClass="entr" presetSubtype="0" fill="hold"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1000"/>
                                        <p:tgtEl>
                                          <p:spTgt spid="20"/>
                                        </p:tgtEl>
                                      </p:cBhvr>
                                    </p:animEffect>
                                  </p:childTnLst>
                                </p:cTn>
                              </p:par>
                              <p:par>
                                <p:cTn id="36" presetID="10" presetClass="entr" presetSubtype="0" fill="hold" nodeType="withEffect">
                                  <p:stCondLst>
                                    <p:cond delay="0"/>
                                  </p:stCondLst>
                                  <p:childTnLst>
                                    <p:set>
                                      <p:cBhvr>
                                        <p:cTn id="37" dur="1" fill="hold">
                                          <p:stCondLst>
                                            <p:cond delay="0"/>
                                          </p:stCondLst>
                                        </p:cTn>
                                        <p:tgtEl>
                                          <p:spTgt spid="21511"/>
                                        </p:tgtEl>
                                        <p:attrNameLst>
                                          <p:attrName>style.visibility</p:attrName>
                                        </p:attrNameLst>
                                      </p:cBhvr>
                                      <p:to>
                                        <p:strVal val="visible"/>
                                      </p:to>
                                    </p:set>
                                    <p:animEffect transition="in" filter="fade">
                                      <p:cBhvr>
                                        <p:cTn id="38" dur="1000"/>
                                        <p:tgtEl>
                                          <p:spTgt spid="215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188640"/>
            <a:ext cx="8748464" cy="936104"/>
          </a:xfrm>
        </p:spPr>
        <p:txBody>
          <a:bodyPr>
            <a:noAutofit/>
          </a:bodyPr>
          <a:lstStyle/>
          <a:p>
            <a:pPr algn="ctr"/>
            <a:r>
              <a:rPr lang="it-IT" sz="3600" b="1" dirty="0" smtClean="0"/>
              <a:t>Ripartizione dei 73 seggi assegnati all'Italia</a:t>
            </a:r>
            <a:endParaRPr lang="it-IT" sz="3600" b="1" dirty="0"/>
          </a:p>
        </p:txBody>
      </p:sp>
      <p:sp>
        <p:nvSpPr>
          <p:cNvPr id="3" name="Segnaposto contenuto 2"/>
          <p:cNvSpPr>
            <a:spLocks noGrp="1"/>
          </p:cNvSpPr>
          <p:nvPr>
            <p:ph sz="quarter" idx="1"/>
          </p:nvPr>
        </p:nvSpPr>
        <p:spPr>
          <a:xfrm>
            <a:off x="251520" y="1196752"/>
            <a:ext cx="8208912" cy="5472608"/>
          </a:xfrm>
        </p:spPr>
        <p:txBody>
          <a:bodyPr>
            <a:noAutofit/>
          </a:bodyPr>
          <a:lstStyle/>
          <a:p>
            <a:pPr marL="82550" indent="20638" algn="just"/>
            <a:r>
              <a:rPr lang="it-IT" sz="2400" dirty="0" smtClean="0"/>
              <a:t>73 complessivamente </a:t>
            </a:r>
            <a:r>
              <a:rPr lang="it-IT" sz="2400" b="1" dirty="0" smtClean="0"/>
              <a:t>1 seggio in </a:t>
            </a:r>
            <a:r>
              <a:rPr lang="it-IT" sz="2400" b="1" dirty="0"/>
              <a:t>più</a:t>
            </a:r>
            <a:r>
              <a:rPr lang="it-IT" sz="2400" dirty="0"/>
              <a:t> rispetto alle precedenti europee del 2009 </a:t>
            </a:r>
            <a:endParaRPr lang="it-IT" sz="2400" dirty="0" smtClean="0"/>
          </a:p>
          <a:p>
            <a:pPr marL="82550" indent="20638" algn="just"/>
            <a:r>
              <a:rPr lang="it-IT" sz="2400" dirty="0" smtClean="0"/>
              <a:t>Distribuiti </a:t>
            </a:r>
            <a:r>
              <a:rPr lang="it-IT" sz="2400" dirty="0"/>
              <a:t>tra le </a:t>
            </a:r>
            <a:r>
              <a:rPr lang="it-IT" sz="2400" b="1" dirty="0"/>
              <a:t>5 circoscrizioni territoriali nazionali </a:t>
            </a:r>
            <a:r>
              <a:rPr lang="it-IT" sz="2400" dirty="0"/>
              <a:t>in base ai dati dell'ultimo </a:t>
            </a:r>
            <a:r>
              <a:rPr lang="it-IT" sz="2400" dirty="0" smtClean="0"/>
              <a:t>censimento (Istat 2011)</a:t>
            </a:r>
          </a:p>
          <a:p>
            <a:pPr marL="82550" indent="20638" algn="ctr">
              <a:buNone/>
            </a:pPr>
            <a:r>
              <a:rPr lang="it-IT" sz="2400" b="1" dirty="0" smtClean="0">
                <a:solidFill>
                  <a:srgbClr val="FF0000"/>
                </a:solidFill>
              </a:rPr>
              <a:t>Come avviene la ripartizione?</a:t>
            </a:r>
            <a:endParaRPr lang="it-IT" sz="2400" b="1" dirty="0">
              <a:solidFill>
                <a:srgbClr val="FF0000"/>
              </a:solidFill>
            </a:endParaRPr>
          </a:p>
          <a:p>
            <a:pPr marL="82550" indent="20638" algn="just">
              <a:lnSpc>
                <a:spcPct val="150000"/>
              </a:lnSpc>
              <a:buNone/>
            </a:pPr>
            <a:r>
              <a:rPr lang="it-IT" sz="2000" dirty="0" smtClean="0"/>
              <a:t>Si </a:t>
            </a:r>
            <a:r>
              <a:rPr lang="it-IT" sz="2000" u="sng" dirty="0" smtClean="0"/>
              <a:t>divide</a:t>
            </a:r>
            <a:r>
              <a:rPr lang="it-IT" sz="2000" dirty="0" smtClean="0"/>
              <a:t> </a:t>
            </a:r>
            <a:r>
              <a:rPr lang="it-IT" sz="2000" dirty="0"/>
              <a:t>il numero degli abitanti della Repubblica per il numero dei rappresentanti spettanti all’Italia e </a:t>
            </a:r>
            <a:r>
              <a:rPr lang="it-IT" sz="2000" dirty="0" smtClean="0"/>
              <a:t>si </a:t>
            </a:r>
            <a:r>
              <a:rPr lang="it-IT" sz="2000" u="sng" dirty="0" smtClean="0"/>
              <a:t>distribuiscono</a:t>
            </a:r>
            <a:r>
              <a:rPr lang="it-IT" sz="2000" dirty="0" smtClean="0"/>
              <a:t> </a:t>
            </a:r>
            <a:r>
              <a:rPr lang="it-IT" sz="2000" dirty="0"/>
              <a:t>seggi in proporzione alla popolazione di ogni circoscrizione, sulla base dei </a:t>
            </a:r>
            <a:r>
              <a:rPr lang="it-IT" sz="2000" u="sng" dirty="0"/>
              <a:t>quozienti</a:t>
            </a:r>
            <a:r>
              <a:rPr lang="it-IT" sz="2000" dirty="0"/>
              <a:t> interi e dei più alti resti. </a:t>
            </a:r>
            <a:r>
              <a:rPr lang="it-IT" sz="2000" dirty="0" smtClean="0"/>
              <a:t>(</a:t>
            </a:r>
            <a:r>
              <a:rPr lang="it-IT" sz="2000" dirty="0"/>
              <a:t>articolo 2, comma 4, legge n.18/1979</a:t>
            </a:r>
            <a:r>
              <a:rPr lang="it-IT" sz="2000" dirty="0" smtClean="0"/>
              <a:t>)</a:t>
            </a:r>
          </a:p>
        </p:txBody>
      </p:sp>
      <p:sp>
        <p:nvSpPr>
          <p:cNvPr id="5" name="Segnaposto numero diapositiva 4"/>
          <p:cNvSpPr>
            <a:spLocks noGrp="1"/>
          </p:cNvSpPr>
          <p:nvPr>
            <p:ph type="sldNum" sz="quarter" idx="15"/>
          </p:nvPr>
        </p:nvSpPr>
        <p:spPr/>
        <p:txBody>
          <a:bodyPr/>
          <a:lstStyle/>
          <a:p>
            <a:fld id="{4D7ECDE7-5B88-456E-954D-E8611C472F3F}" type="slidenum">
              <a:rPr lang="it-IT" smtClean="0"/>
              <a:pPr/>
              <a:t>8</a:t>
            </a:fld>
            <a:endParaRPr lang="it-IT"/>
          </a:p>
        </p:txBody>
      </p:sp>
      <p:sp>
        <p:nvSpPr>
          <p:cNvPr id="6" name="Segnaposto piè di pagina 5"/>
          <p:cNvSpPr>
            <a:spLocks noGrp="1"/>
          </p:cNvSpPr>
          <p:nvPr>
            <p:ph type="ftr" sz="quarter" idx="16"/>
          </p:nvPr>
        </p:nvSpPr>
        <p:spPr/>
        <p:txBody>
          <a:bodyPr/>
          <a:lstStyle/>
          <a:p>
            <a:r>
              <a:rPr lang="it-IT" smtClean="0"/>
              <a:t>2013-2014</a:t>
            </a:r>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30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20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522312"/>
            <a:ext cx="8229600" cy="1143000"/>
          </a:xfrm>
        </p:spPr>
        <p:txBody>
          <a:bodyPr>
            <a:normAutofit/>
          </a:bodyPr>
          <a:lstStyle/>
          <a:p>
            <a:r>
              <a:rPr lang="it-IT" sz="3600" b="1" dirty="0" smtClean="0"/>
              <a:t>Suddivisione delle circoscrizioni</a:t>
            </a:r>
            <a:endParaRPr lang="it-IT" sz="3600" b="1" dirty="0"/>
          </a:p>
        </p:txBody>
      </p:sp>
      <p:sp>
        <p:nvSpPr>
          <p:cNvPr id="3" name="Segnaposto contenuto 2"/>
          <p:cNvSpPr>
            <a:spLocks noGrp="1"/>
          </p:cNvSpPr>
          <p:nvPr>
            <p:ph sz="quarter" idx="1"/>
          </p:nvPr>
        </p:nvSpPr>
        <p:spPr>
          <a:xfrm>
            <a:off x="1033264" y="620688"/>
            <a:ext cx="3682752" cy="6480720"/>
          </a:xfrm>
        </p:spPr>
        <p:txBody>
          <a:bodyPr>
            <a:noAutofit/>
          </a:bodyPr>
          <a:lstStyle/>
          <a:p>
            <a:pPr marL="0" indent="20638" algn="ctr">
              <a:lnSpc>
                <a:spcPts val="3200"/>
              </a:lnSpc>
              <a:buNone/>
            </a:pPr>
            <a:r>
              <a:rPr lang="it-IT" sz="2000" b="1" spc="-150" dirty="0" smtClean="0"/>
              <a:t>Italia nord-occidentale </a:t>
            </a:r>
            <a:r>
              <a:rPr lang="it-IT" sz="2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20</a:t>
            </a:r>
            <a:r>
              <a:rPr lang="it-IT" sz="2000" b="1" dirty="0" smtClean="0"/>
              <a:t> </a:t>
            </a:r>
            <a:r>
              <a:rPr lang="it-IT" b="1" dirty="0" smtClean="0"/>
              <a:t/>
            </a:r>
            <a:br>
              <a:rPr lang="it-IT" b="1" dirty="0" smtClean="0"/>
            </a:br>
            <a:endParaRPr lang="it-IT" sz="1400" b="1" dirty="0" smtClean="0"/>
          </a:p>
          <a:p>
            <a:pPr marL="0" indent="20638" algn="ctr">
              <a:lnSpc>
                <a:spcPts val="3200"/>
              </a:lnSpc>
              <a:buNone/>
            </a:pPr>
            <a:endParaRPr lang="it-IT" sz="2000" b="1" dirty="0" smtClean="0"/>
          </a:p>
          <a:p>
            <a:pPr marL="0" indent="20638" algn="ctr">
              <a:lnSpc>
                <a:spcPts val="3200"/>
              </a:lnSpc>
              <a:buNone/>
            </a:pPr>
            <a:r>
              <a:rPr lang="it-IT" sz="2000" b="1" dirty="0" smtClean="0"/>
              <a:t>Italia nord-orientale </a:t>
            </a:r>
            <a:r>
              <a:rPr lang="it-IT" sz="2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14</a:t>
            </a:r>
            <a:r>
              <a:rPr lang="it-IT" sz="3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r>
            <a:br>
              <a:rPr lang="it-IT" sz="3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br>
            <a:endParaRPr lang="it-IT"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a:p>
            <a:pPr marL="0" indent="20638" algn="ctr">
              <a:lnSpc>
                <a:spcPts val="3200"/>
              </a:lnSpc>
              <a:buNone/>
            </a:pPr>
            <a:endParaRPr lang="it-IT" b="1" dirty="0" smtClean="0"/>
          </a:p>
          <a:p>
            <a:pPr marL="0" indent="20638" algn="ctr">
              <a:lnSpc>
                <a:spcPts val="3200"/>
              </a:lnSpc>
              <a:buNone/>
            </a:pPr>
            <a:r>
              <a:rPr lang="it-IT" sz="2000" b="1" dirty="0" smtClean="0"/>
              <a:t>Italia centrale  </a:t>
            </a:r>
            <a:r>
              <a:rPr lang="it-IT" sz="2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14</a:t>
            </a:r>
            <a:r>
              <a:rPr lang="it-IT" sz="2000" b="1" dirty="0" smtClean="0"/>
              <a:t/>
            </a:r>
            <a:br>
              <a:rPr lang="it-IT" sz="2000" b="1" dirty="0" smtClean="0"/>
            </a:br>
            <a:endParaRPr lang="it-IT" sz="2000" b="1" dirty="0"/>
          </a:p>
          <a:p>
            <a:pPr marL="0" indent="20638" algn="ctr">
              <a:lnSpc>
                <a:spcPts val="3200"/>
              </a:lnSpc>
              <a:buNone/>
            </a:pPr>
            <a:r>
              <a:rPr lang="it-IT" sz="2000" b="1" dirty="0" smtClean="0"/>
              <a:t>Italia meridionale </a:t>
            </a:r>
            <a:r>
              <a:rPr lang="it-IT" sz="2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17</a:t>
            </a:r>
            <a:r>
              <a:rPr lang="it-IT" b="1" dirty="0" smtClean="0"/>
              <a:t/>
            </a:r>
            <a:br>
              <a:rPr lang="it-IT" b="1" dirty="0" smtClean="0"/>
            </a:br>
            <a:endParaRPr lang="it-IT" sz="1600" b="1" dirty="0" smtClean="0"/>
          </a:p>
          <a:p>
            <a:pPr marL="0" indent="20638" algn="ctr">
              <a:lnSpc>
                <a:spcPts val="3200"/>
              </a:lnSpc>
              <a:buNone/>
            </a:pPr>
            <a:endParaRPr lang="it-IT" b="1" dirty="0" smtClean="0"/>
          </a:p>
          <a:p>
            <a:pPr marL="0" indent="20638" algn="ctr">
              <a:lnSpc>
                <a:spcPts val="3200"/>
              </a:lnSpc>
              <a:buNone/>
            </a:pPr>
            <a:r>
              <a:rPr lang="it-IT" sz="2000" b="1" dirty="0" smtClean="0"/>
              <a:t>Italia insulare  </a:t>
            </a:r>
            <a:r>
              <a:rPr lang="it-IT" sz="2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8</a:t>
            </a:r>
          </a:p>
          <a:p>
            <a:pPr algn="ctr">
              <a:lnSpc>
                <a:spcPts val="3200"/>
              </a:lnSpc>
            </a:pPr>
            <a:endParaRPr lang="it-IT" sz="1800" b="1" dirty="0"/>
          </a:p>
        </p:txBody>
      </p:sp>
      <p:pic>
        <p:nvPicPr>
          <p:cNvPr id="4" name="Picture 2" descr="C:\Documents and Settings\utente\Documenti\MICHELA RISVEGLIA\slides parlamento europeo\italia.gif"/>
          <p:cNvPicPr>
            <a:picLocks noChangeAspect="1" noChangeArrowheads="1"/>
          </p:cNvPicPr>
          <p:nvPr/>
        </p:nvPicPr>
        <p:blipFill>
          <a:blip r:embed="rId2" cstate="print"/>
          <a:srcRect b="14911"/>
          <a:stretch>
            <a:fillRect/>
          </a:stretch>
        </p:blipFill>
        <p:spPr bwMode="auto">
          <a:xfrm>
            <a:off x="3786182" y="857232"/>
            <a:ext cx="5199929" cy="4896544"/>
          </a:xfrm>
          <a:prstGeom prst="rect">
            <a:avLst/>
          </a:prstGeom>
          <a:noFill/>
        </p:spPr>
      </p:pic>
      <p:pic>
        <p:nvPicPr>
          <p:cNvPr id="5" name="Picture 2" descr="C:\Documents and Settings\utente\Documenti\MICHELA RISVEGLIA\slides parlamento europeo\italia.gif"/>
          <p:cNvPicPr>
            <a:picLocks noChangeAspect="1" noChangeArrowheads="1"/>
          </p:cNvPicPr>
          <p:nvPr/>
        </p:nvPicPr>
        <p:blipFill>
          <a:blip r:embed="rId2" cstate="print"/>
          <a:srcRect l="18002" t="86195" r="65380"/>
          <a:stretch>
            <a:fillRect/>
          </a:stretch>
        </p:blipFill>
        <p:spPr bwMode="auto">
          <a:xfrm>
            <a:off x="500034" y="2071678"/>
            <a:ext cx="629125" cy="578396"/>
          </a:xfrm>
          <a:prstGeom prst="rect">
            <a:avLst/>
          </a:prstGeom>
          <a:noFill/>
        </p:spPr>
      </p:pic>
      <p:pic>
        <p:nvPicPr>
          <p:cNvPr id="6" name="Picture 2" descr="C:\Documents and Settings\utente\Documenti\MICHELA RISVEGLIA\slides parlamento europeo\italia.gif"/>
          <p:cNvPicPr>
            <a:picLocks noChangeAspect="1" noChangeArrowheads="1"/>
          </p:cNvPicPr>
          <p:nvPr/>
        </p:nvPicPr>
        <p:blipFill>
          <a:blip r:embed="rId2" cstate="print"/>
          <a:srcRect t="86195" r="80613"/>
          <a:stretch>
            <a:fillRect/>
          </a:stretch>
        </p:blipFill>
        <p:spPr bwMode="auto">
          <a:xfrm>
            <a:off x="395536" y="692696"/>
            <a:ext cx="733979" cy="578396"/>
          </a:xfrm>
          <a:prstGeom prst="rect">
            <a:avLst/>
          </a:prstGeom>
          <a:noFill/>
        </p:spPr>
      </p:pic>
      <p:pic>
        <p:nvPicPr>
          <p:cNvPr id="7" name="Picture 2" descr="C:\Documents and Settings\utente\Documenti\MICHELA RISVEGLIA\slides parlamento europeo\italia.gif"/>
          <p:cNvPicPr>
            <a:picLocks noChangeAspect="1" noChangeArrowheads="1"/>
          </p:cNvPicPr>
          <p:nvPr/>
        </p:nvPicPr>
        <p:blipFill>
          <a:blip r:embed="rId2" cstate="print"/>
          <a:srcRect l="34620" t="86195" r="48763"/>
          <a:stretch>
            <a:fillRect/>
          </a:stretch>
        </p:blipFill>
        <p:spPr bwMode="auto">
          <a:xfrm>
            <a:off x="467544" y="3501008"/>
            <a:ext cx="629125" cy="578396"/>
          </a:xfrm>
          <a:prstGeom prst="rect">
            <a:avLst/>
          </a:prstGeom>
          <a:noFill/>
        </p:spPr>
      </p:pic>
      <p:pic>
        <p:nvPicPr>
          <p:cNvPr id="8" name="Picture 2" descr="C:\Documents and Settings\utente\Documenti\MICHELA RISVEGLIA\slides parlamento europeo\italia.gif"/>
          <p:cNvPicPr>
            <a:picLocks noChangeAspect="1" noChangeArrowheads="1"/>
          </p:cNvPicPr>
          <p:nvPr/>
        </p:nvPicPr>
        <p:blipFill>
          <a:blip r:embed="rId2" cstate="print"/>
          <a:srcRect l="51237" t="86195" r="32145"/>
          <a:stretch>
            <a:fillRect/>
          </a:stretch>
        </p:blipFill>
        <p:spPr bwMode="auto">
          <a:xfrm>
            <a:off x="467544" y="4365104"/>
            <a:ext cx="629125" cy="578396"/>
          </a:xfrm>
          <a:prstGeom prst="rect">
            <a:avLst/>
          </a:prstGeom>
          <a:noFill/>
        </p:spPr>
      </p:pic>
      <p:pic>
        <p:nvPicPr>
          <p:cNvPr id="9" name="Picture 2" descr="C:\Documents and Settings\utente\Documenti\MICHELA RISVEGLIA\slides parlamento europeo\italia.gif"/>
          <p:cNvPicPr>
            <a:picLocks noChangeAspect="1" noChangeArrowheads="1"/>
          </p:cNvPicPr>
          <p:nvPr/>
        </p:nvPicPr>
        <p:blipFill>
          <a:blip r:embed="rId2" cstate="print"/>
          <a:srcRect l="67854" t="86195" r="15394"/>
          <a:stretch>
            <a:fillRect/>
          </a:stretch>
        </p:blipFill>
        <p:spPr bwMode="auto">
          <a:xfrm>
            <a:off x="467544" y="5733256"/>
            <a:ext cx="634199" cy="578396"/>
          </a:xfrm>
          <a:prstGeom prst="rect">
            <a:avLst/>
          </a:prstGeom>
          <a:noFill/>
        </p:spPr>
      </p:pic>
      <p:sp>
        <p:nvSpPr>
          <p:cNvPr id="10" name="Segnaposto numero diapositiva 9"/>
          <p:cNvSpPr>
            <a:spLocks noGrp="1"/>
          </p:cNvSpPr>
          <p:nvPr>
            <p:ph type="sldNum" sz="quarter" idx="15"/>
          </p:nvPr>
        </p:nvSpPr>
        <p:spPr/>
        <p:txBody>
          <a:bodyPr/>
          <a:lstStyle/>
          <a:p>
            <a:fld id="{4D7ECDE7-5B88-456E-954D-E8611C472F3F}" type="slidenum">
              <a:rPr lang="it-IT" smtClean="0"/>
              <a:pPr/>
              <a:t>9</a:t>
            </a:fld>
            <a:endParaRPr lang="it-IT"/>
          </a:p>
        </p:txBody>
      </p:sp>
      <p:sp>
        <p:nvSpPr>
          <p:cNvPr id="11" name="Rettangolo 10"/>
          <p:cNvSpPr/>
          <p:nvPr/>
        </p:nvSpPr>
        <p:spPr>
          <a:xfrm>
            <a:off x="467544" y="620688"/>
            <a:ext cx="4104456" cy="648072"/>
          </a:xfrm>
          <a:prstGeom prst="rect">
            <a:avLst/>
          </a:prstGeom>
          <a:noFill/>
          <a:ln w="762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Rettangolo 11"/>
          <p:cNvSpPr/>
          <p:nvPr/>
        </p:nvSpPr>
        <p:spPr>
          <a:xfrm>
            <a:off x="395536" y="1988840"/>
            <a:ext cx="4320480" cy="648072"/>
          </a:xfrm>
          <a:prstGeom prst="rect">
            <a:avLst/>
          </a:prstGeom>
          <a:noFill/>
          <a:ln w="76200">
            <a:solidFill>
              <a:srgbClr val="B83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Rettangolo 12"/>
          <p:cNvSpPr/>
          <p:nvPr/>
        </p:nvSpPr>
        <p:spPr>
          <a:xfrm>
            <a:off x="467544" y="3284984"/>
            <a:ext cx="4320480" cy="720080"/>
          </a:xfrm>
          <a:prstGeom prst="rect">
            <a:avLst/>
          </a:prstGeom>
          <a:noFill/>
          <a:ln w="76200">
            <a:solidFill>
              <a:srgbClr val="FC36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Rettangolo 13"/>
          <p:cNvSpPr/>
          <p:nvPr/>
        </p:nvSpPr>
        <p:spPr>
          <a:xfrm>
            <a:off x="395536" y="4221088"/>
            <a:ext cx="4320480" cy="694680"/>
          </a:xfrm>
          <a:prstGeom prst="rect">
            <a:avLst/>
          </a:prstGeom>
          <a:noFill/>
          <a:ln w="76200">
            <a:solidFill>
              <a:srgbClr val="FCA3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Rettangolo 14"/>
          <p:cNvSpPr/>
          <p:nvPr/>
        </p:nvSpPr>
        <p:spPr>
          <a:xfrm>
            <a:off x="323528" y="5589240"/>
            <a:ext cx="4320480" cy="720080"/>
          </a:xfrm>
          <a:prstGeom prst="rect">
            <a:avLst/>
          </a:prstGeom>
          <a:noFill/>
          <a:ln w="76200">
            <a:solidFill>
              <a:srgbClr val="FFC1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Segnaposto piè di pagina 15"/>
          <p:cNvSpPr>
            <a:spLocks noGrp="1"/>
          </p:cNvSpPr>
          <p:nvPr>
            <p:ph type="ftr" sz="quarter" idx="16"/>
          </p:nvPr>
        </p:nvSpPr>
        <p:spPr/>
        <p:txBody>
          <a:bodyPr/>
          <a:lstStyle/>
          <a:p>
            <a:r>
              <a:rPr lang="it-IT" smtClean="0"/>
              <a:t>2013-2014</a:t>
            </a:r>
            <a:endParaRPr lang="it-IT"/>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Loggia">
  <a:themeElements>
    <a:clrScheme name="Personalizzato 1">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Loggia">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Loggia">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789</TotalTime>
  <Words>2244</Words>
  <Application>Microsoft Office PowerPoint</Application>
  <PresentationFormat>Presentazione su schermo (4:3)</PresentationFormat>
  <Paragraphs>418</Paragraphs>
  <Slides>39</Slides>
  <Notes>0</Notes>
  <HiddenSlides>0</HiddenSlides>
  <MMClips>0</MMClips>
  <ScaleCrop>false</ScaleCrop>
  <HeadingPairs>
    <vt:vector size="4" baseType="variant">
      <vt:variant>
        <vt:lpstr>Tema</vt:lpstr>
      </vt:variant>
      <vt:variant>
        <vt:i4>1</vt:i4>
      </vt:variant>
      <vt:variant>
        <vt:lpstr>Titoli diapositive</vt:lpstr>
      </vt:variant>
      <vt:variant>
        <vt:i4>39</vt:i4>
      </vt:variant>
    </vt:vector>
  </HeadingPairs>
  <TitlesOfParts>
    <vt:vector size="40" baseType="lpstr">
      <vt:lpstr>Loggia</vt:lpstr>
      <vt:lpstr>Diapositiva 1</vt:lpstr>
      <vt:lpstr>Il Parlamento europeo e le prossime     elezioni                          2014 </vt:lpstr>
      <vt:lpstr>Le date delle elezioni</vt:lpstr>
      <vt:lpstr>Settima legislatura : 2009 - 2014 Composizione </vt:lpstr>
      <vt:lpstr>Proiezioni: del 20-03-2014</vt:lpstr>
      <vt:lpstr>La Composizione attuale per Paese</vt:lpstr>
      <vt:lpstr>Prossime elezioni ripartizioni per Paese</vt:lpstr>
      <vt:lpstr>Ripartizione dei 73 seggi assegnati all'Italia</vt:lpstr>
      <vt:lpstr>Suddivisione delle circoscrizioni</vt:lpstr>
      <vt:lpstr>Modalità di voto</vt:lpstr>
      <vt:lpstr>Convocazione dei comizi (art. 7, commi 1, 2 e 3, Legge 24 gennaio 1979, n. 18)</vt:lpstr>
      <vt:lpstr>I gruppi politici</vt:lpstr>
      <vt:lpstr>GRUPPI POLITICI E CANDIDATI ALLA PRESIDENZA</vt:lpstr>
      <vt:lpstr>Candidature (art. 12, Legge 24 gennaio 1979, n. 18; art. 56, comma 2, secondo periodo, Decreto legislativo 11 aprile 2006, n. 198)</vt:lpstr>
      <vt:lpstr>i poteri del parlamento europeo</vt:lpstr>
      <vt:lpstr>Potere legislativo</vt:lpstr>
      <vt:lpstr>Potere di bilancio </vt:lpstr>
      <vt:lpstr>Potere di controllo</vt:lpstr>
      <vt:lpstr>Come nasce una legge europea: il ruolo del Pe Procedura legislativa</vt:lpstr>
      <vt:lpstr>Potere legislativo – codecisione-</vt:lpstr>
      <vt:lpstr>le fasi di una legge</vt:lpstr>
      <vt:lpstr>le fasi di una legge</vt:lpstr>
      <vt:lpstr>Diapositiva 23</vt:lpstr>
      <vt:lpstr>Proposta adottata</vt:lpstr>
      <vt:lpstr>quali leggi:</vt:lpstr>
      <vt:lpstr>Patto di bilancio europeo  fiscal compact</vt:lpstr>
      <vt:lpstr>come funziona:</vt:lpstr>
      <vt:lpstr>come funziona:</vt:lpstr>
      <vt:lpstr>fiscal compact</vt:lpstr>
      <vt:lpstr>Alle radici della crisi: WTO</vt:lpstr>
      <vt:lpstr>Alle radici della crisi: WTO </vt:lpstr>
      <vt:lpstr>European stability mechanism (Esm)</vt:lpstr>
      <vt:lpstr>Perché la crisi finanziaria</vt:lpstr>
      <vt:lpstr>Criteri euro</vt:lpstr>
      <vt:lpstr>Alle radici della crisi: l’Euro?</vt:lpstr>
      <vt:lpstr>Alle radici della crisi: Debito Pubblico</vt:lpstr>
      <vt:lpstr>Calcolo interessi sul debito</vt:lpstr>
      <vt:lpstr>Domande / Riposte</vt:lpstr>
      <vt:lpstr>La non Europa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utente</dc:creator>
  <cp:lastModifiedBy>Carrefour Urbino</cp:lastModifiedBy>
  <cp:revision>94</cp:revision>
  <dcterms:created xsi:type="dcterms:W3CDTF">2014-04-03T08:43:08Z</dcterms:created>
  <dcterms:modified xsi:type="dcterms:W3CDTF">2014-10-22T10:24:16Z</dcterms:modified>
</cp:coreProperties>
</file>