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2" r:id="rId2"/>
    <p:sldId id="317" r:id="rId3"/>
    <p:sldId id="337" r:id="rId4"/>
    <p:sldId id="329" r:id="rId5"/>
    <p:sldId id="334" r:id="rId6"/>
    <p:sldId id="335" r:id="rId7"/>
    <p:sldId id="318" r:id="rId8"/>
    <p:sldId id="319" r:id="rId9"/>
    <p:sldId id="323" r:id="rId10"/>
    <p:sldId id="336" r:id="rId11"/>
    <p:sldId id="340" r:id="rId12"/>
    <p:sldId id="338" r:id="rId13"/>
    <p:sldId id="339" r:id="rId14"/>
    <p:sldId id="341" r:id="rId15"/>
    <p:sldId id="342" r:id="rId16"/>
    <p:sldId id="343" r:id="rId17"/>
    <p:sldId id="345" r:id="rId18"/>
    <p:sldId id="346" r:id="rId19"/>
    <p:sldId id="347" r:id="rId20"/>
    <p:sldId id="349" r:id="rId21"/>
    <p:sldId id="350" r:id="rId22"/>
    <p:sldId id="351" r:id="rId23"/>
    <p:sldId id="348" r:id="rId24"/>
    <p:sldId id="352" r:id="rId25"/>
    <p:sldId id="353" r:id="rId26"/>
    <p:sldId id="354" r:id="rId27"/>
    <p:sldId id="320" r:id="rId28"/>
    <p:sldId id="331" r:id="rId29"/>
  </p:sldIdLst>
  <p:sldSz cx="9144000" cy="6858000" type="screen4x3"/>
  <p:notesSz cx="6858000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1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1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1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1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1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66FF"/>
    <a:srgbClr val="800080"/>
    <a:srgbClr val="003399"/>
    <a:srgbClr val="333399"/>
    <a:srgbClr val="FFFF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172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96" y="-390"/>
      </p:cViewPr>
      <p:guideLst>
        <p:guide orient="horz" pos="312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B627BB9-D0C0-477F-8652-66A51A991CC9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5E60ED-8150-4A9A-9ACF-7501E42335FE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8F4D1A91-9299-4DA6-9562-99B2BF35E2BC}" type="slidenum">
              <a:rPr lang="en-GB"/>
              <a:pPr/>
              <a:t>7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99760F7-B488-493D-A999-5CB2B06F4590}" type="slidenum">
              <a:rPr lang="en-GB"/>
              <a:pPr/>
              <a:t>8</a:t>
            </a:fld>
            <a:endParaRPr lang="en-GB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87313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717FE-901E-4EB0-8C84-BA27E32C1304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ACC6C-29BC-41E1-873D-974DE6920A2C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93AF5-7B1D-4C24-9F21-9E072ABB2F5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8CF52-1370-404F-83BF-2A8D464AFF93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38B0A-7BDB-45DC-B074-F0D7789ECB5A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D8389-A738-40EC-8806-6DABC660EB5C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4D2D-A2C4-4819-9528-820D6ECFA298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4ED62-F01F-4BDB-B4C0-BB73B98F0EC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1E677-E5C2-4784-B164-E4B939CDF52B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633FA-E9F6-40D1-B357-430E4559EBD6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1030" name="Picture 7" descr="bulletsta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239125" y="616585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333399"/>
                </a:solidFill>
                <a:latin typeface="Arial Black" pitchFamily="34" charset="0"/>
              </a:defRPr>
            </a:lvl1pPr>
          </a:lstStyle>
          <a:p>
            <a:fld id="{7A89B0D0-FF71-4637-A83F-579A283576E6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631825" indent="-544513" algn="l" rtl="0" eaLnBrk="0" fontAlgn="base" hangingPunct="0">
        <a:spcBef>
          <a:spcPct val="20000"/>
        </a:spcBef>
        <a:spcAft>
          <a:spcPct val="35000"/>
        </a:spcAft>
        <a:buBlip>
          <a:blip r:embed="rId13"/>
        </a:buBlip>
        <a:defRPr sz="3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109696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5049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9129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3209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7781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2353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925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497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-justice.europa.eu" TargetMode="External"/><Relationship Id="rId2" Type="http://schemas.openxmlformats.org/officeDocument/2006/relationships/hyperlink" Target="http://ec.europa.eu/justice/index_e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ec.europa.eu/eu_law/your_rightsyour_rights_it.htm" TargetMode="External"/><Relationship Id="rId4" Type="http://schemas.openxmlformats.org/officeDocument/2006/relationships/hyperlink" Target="http://ec.europa.eu/solvit/index_it.htm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citizensrights/front_end/index_it.htm" TargetMode="External"/><Relationship Id="rId2" Type="http://schemas.openxmlformats.org/officeDocument/2006/relationships/hyperlink" Target="http://ec.europa.eu/youreurope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eur-lex.europa.eu/LexUriServ/LexUriServ.do?uri=COM:2009:0313:FIN:IT:PDF" TargetMode="External"/><Relationship Id="rId4" Type="http://schemas.openxmlformats.org/officeDocument/2006/relationships/hyperlink" Target="http://eur-lex.europa.eu/LexUriServ/Lex-UriServ.do?uri=CONSLEG:2004L0038:20110616:IT: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valentinamayer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/>
            </a:r>
            <a:br>
              <a:rPr lang="it-IT" smtClean="0">
                <a:ea typeface="ＭＳ Ｐゴシック" pitchFamily="34" charset="-128"/>
              </a:rPr>
            </a:br>
            <a:r>
              <a:rPr lang="it-IT" sz="3200" smtClean="0">
                <a:ea typeface="ＭＳ Ｐゴシック" pitchFamily="34" charset="-128"/>
              </a:rPr>
              <a:t/>
            </a:r>
            <a:br>
              <a:rPr lang="it-IT" sz="3200" smtClean="0">
                <a:ea typeface="ＭＳ Ｐゴシック" pitchFamily="34" charset="-128"/>
              </a:rPr>
            </a:br>
            <a:r>
              <a:rPr lang="it-IT" altLang="en-GB" sz="3200" b="1" i="1" smtClean="0">
                <a:solidFill>
                  <a:schemeClr val="bg1"/>
                </a:solidFill>
                <a:ea typeface="ＭＳ Ｐゴシック" pitchFamily="34" charset="-128"/>
              </a:rPr>
              <a:t>“</a:t>
            </a:r>
            <a:r>
              <a:rPr lang="it-IT" sz="3200" b="1" i="1" smtClean="0">
                <a:solidFill>
                  <a:schemeClr val="bg1"/>
                </a:solidFill>
                <a:ea typeface="ＭＳ Ｐゴシック" pitchFamily="34" charset="-128"/>
              </a:rPr>
              <a:t>Libertà di circolazione e di soggiorno in Europa</a:t>
            </a:r>
            <a:r>
              <a:rPr lang="it-IT" altLang="en-GB" sz="3200" b="1" i="1" smtClean="0">
                <a:solidFill>
                  <a:schemeClr val="bg1"/>
                </a:solidFill>
                <a:ea typeface="ＭＳ Ｐゴシック" pitchFamily="34" charset="-128"/>
              </a:rPr>
              <a:t>”</a:t>
            </a:r>
            <a:r>
              <a:rPr lang="it-IT" sz="3200" b="1" i="1" smtClean="0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it-IT" sz="3200" b="1" i="1" smtClean="0">
                <a:solidFill>
                  <a:schemeClr val="bg1"/>
                </a:solidFill>
                <a:ea typeface="ＭＳ Ｐゴシック" pitchFamily="34" charset="-128"/>
              </a:rPr>
            </a:br>
            <a:endParaRPr lang="it-IT" sz="3200" b="1" i="1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i="1" dirty="0"/>
              <a:t>Democracy, Citizenship and World Economy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dirty="0" smtClean="0">
                <a:cs typeface="+mn-cs"/>
              </a:rPr>
              <a:t>6 maggio 2014, San Benedetto del Tronto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dirty="0" smtClean="0">
                <a:cs typeface="+mn-cs"/>
              </a:rPr>
              <a:t>Avv. Valentina Mayer - Your Europe </a:t>
            </a:r>
            <a:r>
              <a:rPr lang="en-US" sz="2000" b="1" dirty="0" smtClean="0">
                <a:cs typeface="+mn-cs"/>
              </a:rPr>
              <a:t>Advice</a:t>
            </a:r>
            <a:endParaRPr lang="en-US" sz="2000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2800" dirty="0">
              <a:cs typeface="+mn-cs"/>
            </a:endParaRPr>
          </a:p>
        </p:txBody>
      </p:sp>
      <p:pic>
        <p:nvPicPr>
          <p:cNvPr id="15363" name="Picture 8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15888"/>
            <a:ext cx="29527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903288" y="365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Dopo 3 mesi 1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0" algn="just">
              <a:buFontTx/>
              <a:buNone/>
            </a:pPr>
            <a:r>
              <a:rPr lang="it-IT" smtClean="0">
                <a:ea typeface="ＭＳ Ｐゴシック" pitchFamily="34" charset="-128"/>
              </a:rPr>
              <a:t>Il diritto di soggiornare è soggetto a determinate condizioni che variano a seconda dello status del soggiornante</a:t>
            </a:r>
          </a:p>
          <a:p>
            <a:pPr marL="85725" indent="0"/>
            <a:r>
              <a:rPr lang="it-IT" smtClean="0">
                <a:ea typeface="ＭＳ Ｐゴシック" pitchFamily="34" charset="-128"/>
              </a:rPr>
              <a:t>LAVORATORI DIPENDENTI/LAVORATORI AUTONOMI/</a:t>
            </a:r>
          </a:p>
          <a:p>
            <a:pPr marL="85725" indent="0">
              <a:buFontTx/>
              <a:buNone/>
            </a:pPr>
            <a:r>
              <a:rPr lang="it-IT" smtClean="0">
                <a:ea typeface="ＭＳ Ｐゴシック" pitchFamily="34" charset="-128"/>
              </a:rPr>
              <a:t>…e il loro familiari</a:t>
            </a:r>
          </a:p>
          <a:p>
            <a:pPr marL="85725" indent="0">
              <a:buFontTx/>
              <a:buNone/>
            </a:pPr>
            <a:r>
              <a:rPr lang="it-IT" smtClean="0">
                <a:ea typeface="ＭＳ Ｐゴシック" pitchFamily="34" charset="-128"/>
              </a:rPr>
              <a:t> Non devono soddisfare altre condizioni</a:t>
            </a:r>
          </a:p>
          <a:p>
            <a:pPr marL="85725" indent="0">
              <a:buFontTx/>
              <a:buNone/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79D405-9BF6-4A45-90FC-DDC2213C9ED1}" type="slidenum">
              <a:rPr lang="en-GB"/>
              <a:pPr/>
              <a:t>10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26630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849313" y="-96838"/>
            <a:ext cx="8229600" cy="1300163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Dopo 3 mesi  2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LAVORATORI DIPENDENTI/LAVORATORI AUTONOMI/</a:t>
            </a:r>
          </a:p>
          <a:p>
            <a:pPr marL="87312" indent="0">
              <a:buFontTx/>
              <a:buNone/>
              <a:defRPr/>
            </a:pPr>
            <a:r>
              <a:rPr lang="en-GB" dirty="0" smtClean="0"/>
              <a:t> </a:t>
            </a:r>
            <a:r>
              <a:rPr lang="it-IT" sz="2400" dirty="0" smtClean="0"/>
              <a:t>Conservano lo status di lavoratore dipendente o autonomo nei seguenti casi:</a:t>
            </a:r>
          </a:p>
          <a:p>
            <a:pPr>
              <a:buFontTx/>
              <a:buChar char="-"/>
              <a:defRPr/>
            </a:pPr>
            <a:r>
              <a:rPr lang="it-IT" sz="2400" dirty="0" smtClean="0"/>
              <a:t>Temporaneamente inabile al lavoro per malattia o o infortunio</a:t>
            </a:r>
          </a:p>
          <a:p>
            <a:pPr>
              <a:buFontTx/>
              <a:buChar char="-"/>
              <a:defRPr/>
            </a:pPr>
            <a:r>
              <a:rPr lang="it-IT" sz="2400" dirty="0" smtClean="0"/>
              <a:t>Ufficialmente e involontariamente disoccupato</a:t>
            </a:r>
          </a:p>
          <a:p>
            <a:pPr>
              <a:buFontTx/>
              <a:buChar char="-"/>
              <a:defRPr/>
            </a:pPr>
            <a:r>
              <a:rPr lang="it-IT" sz="2400" dirty="0" smtClean="0"/>
              <a:t>Segue un corso di formazione professionale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B4DC3-63E6-4C5D-AD74-A9E5BF0A467D}" type="slidenum">
              <a:rPr lang="en-GB"/>
              <a:pPr/>
              <a:t>11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27654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873125" y="603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Dopo 3 mesi  3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STUDENTI</a:t>
            </a:r>
          </a:p>
          <a:p>
            <a:pPr>
              <a:buFontTx/>
              <a:buChar char="-"/>
            </a:pPr>
            <a:r>
              <a:rPr lang="en-GB" sz="2400" smtClean="0">
                <a:ea typeface="ＭＳ Ｐゴシック" pitchFamily="34" charset="-128"/>
              </a:rPr>
              <a:t>Iscrizione ad un istituto per seguire a titolo principale un corso di studi o una formazione professionale</a:t>
            </a:r>
          </a:p>
          <a:p>
            <a:pPr>
              <a:buFontTx/>
              <a:buChar char="-"/>
            </a:pPr>
            <a:r>
              <a:rPr lang="en-GB" sz="2400" smtClean="0">
                <a:ea typeface="ＭＳ Ｐゴシック" pitchFamily="34" charset="-128"/>
              </a:rPr>
              <a:t>Assicurazione malattia che copre tutti i rischi nel paese ospitante</a:t>
            </a:r>
          </a:p>
          <a:p>
            <a:pPr>
              <a:buFontTx/>
              <a:buChar char="-"/>
            </a:pPr>
            <a:r>
              <a:rPr lang="en-GB" sz="2400" smtClean="0">
                <a:ea typeface="ＭＳ Ｐゴシック" pitchFamily="34" charset="-128"/>
              </a:rPr>
              <a:t>Risorse economiche sufficienti</a:t>
            </a:r>
          </a:p>
          <a:p>
            <a:pPr>
              <a:buFontTx/>
              <a:buNone/>
            </a:pPr>
            <a:r>
              <a:rPr lang="en-GB" sz="2400" smtClean="0">
                <a:ea typeface="ＭＳ Ｐゴシック" pitchFamily="34" charset="-128"/>
              </a:rPr>
              <a:t>…e I loro familiari</a:t>
            </a:r>
          </a:p>
          <a:p>
            <a:pPr>
              <a:buFontTx/>
              <a:buNone/>
            </a:pPr>
            <a:r>
              <a:rPr lang="en-GB" sz="2400" smtClean="0">
                <a:ea typeface="ＭＳ Ｐゴシック" pitchFamily="34" charset="-128"/>
              </a:rPr>
              <a:t>Diritto </a:t>
            </a:r>
            <a:r>
              <a:rPr lang="en-GB" altLang="en-GB" sz="2400" smtClean="0">
                <a:ea typeface="ＭＳ Ｐゴシック" pitchFamily="34" charset="-128"/>
              </a:rPr>
              <a:t>“</a:t>
            </a:r>
            <a:r>
              <a:rPr lang="en-GB" altLang="ja-JP" sz="2400" smtClean="0">
                <a:ea typeface="ＭＳ Ｐゴシック" pitchFamily="34" charset="-128"/>
              </a:rPr>
              <a:t>automatico</a:t>
            </a:r>
            <a:r>
              <a:rPr lang="en-GB" altLang="en-GB" sz="2400" smtClean="0">
                <a:ea typeface="ＭＳ Ｐゴシック" pitchFamily="34" charset="-128"/>
              </a:rPr>
              <a:t>”</a:t>
            </a:r>
            <a:r>
              <a:rPr lang="en-GB" altLang="ja-JP" sz="2400" smtClean="0">
                <a:ea typeface="ＭＳ Ｐゴシック" pitchFamily="34" charset="-128"/>
              </a:rPr>
              <a:t> per coniuge, partner registrato, discendenti a suo carico. Ingresso agevolato per gli altri</a:t>
            </a: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297C98-7A0C-4B88-8E63-D2793C491826}" type="slidenum">
              <a:rPr lang="en-GB"/>
              <a:pPr/>
              <a:t>12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28678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677988" y="-9525"/>
            <a:ext cx="7138987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Dopo 3 mesi 4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PERSONE ECONOMICAMENTE INATTIVE</a:t>
            </a:r>
          </a:p>
          <a:p>
            <a:pPr>
              <a:buFontTx/>
              <a:buChar char="-"/>
              <a:defRPr/>
            </a:pPr>
            <a:r>
              <a:rPr lang="en-GB" dirty="0" err="1" smtClean="0"/>
              <a:t>Assicurazione</a:t>
            </a:r>
            <a:r>
              <a:rPr lang="en-GB" dirty="0" smtClean="0"/>
              <a:t> </a:t>
            </a:r>
            <a:r>
              <a:rPr lang="en-GB" dirty="0" err="1" smtClean="0"/>
              <a:t>malattia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copre</a:t>
            </a:r>
            <a:r>
              <a:rPr lang="en-GB" dirty="0" smtClean="0"/>
              <a:t> </a:t>
            </a:r>
            <a:r>
              <a:rPr lang="en-GB" dirty="0" err="1" smtClean="0"/>
              <a:t>tutti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rischi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paese</a:t>
            </a:r>
            <a:r>
              <a:rPr lang="en-GB" dirty="0" smtClean="0"/>
              <a:t> </a:t>
            </a:r>
            <a:r>
              <a:rPr lang="en-GB" dirty="0" err="1" smtClean="0"/>
              <a:t>ospitante</a:t>
            </a:r>
            <a:endParaRPr lang="en-GB" dirty="0" smtClean="0"/>
          </a:p>
          <a:p>
            <a:pPr>
              <a:buFontTx/>
              <a:buChar char="-"/>
              <a:defRPr/>
            </a:pPr>
            <a:r>
              <a:rPr lang="en-GB" dirty="0" err="1" smtClean="0"/>
              <a:t>Risorse</a:t>
            </a:r>
            <a:r>
              <a:rPr lang="en-GB" dirty="0" smtClean="0"/>
              <a:t> </a:t>
            </a:r>
            <a:r>
              <a:rPr lang="en-GB" dirty="0" err="1" smtClean="0"/>
              <a:t>economiche</a:t>
            </a:r>
            <a:r>
              <a:rPr lang="en-GB" dirty="0" smtClean="0"/>
              <a:t> </a:t>
            </a:r>
            <a:r>
              <a:rPr lang="en-GB" dirty="0" err="1" smtClean="0"/>
              <a:t>sufficienti</a:t>
            </a:r>
            <a:endParaRPr lang="en-GB" dirty="0" smtClean="0"/>
          </a:p>
          <a:p>
            <a:pPr marL="87312" indent="0">
              <a:buFontTx/>
              <a:buNone/>
              <a:defRPr/>
            </a:pPr>
            <a:endParaRPr lang="en-GB" dirty="0" smtClean="0"/>
          </a:p>
          <a:p>
            <a:pPr marL="87312" indent="0">
              <a:buFontTx/>
              <a:buNone/>
              <a:defRPr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3CBA0-B475-482B-BC87-23CCDF714152}" type="slidenum">
              <a:rPr lang="en-GB"/>
              <a:pPr/>
              <a:t>13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29702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488237" cy="1196975"/>
          </a:xfrm>
        </p:spPr>
        <p:txBody>
          <a:bodyPr/>
          <a:lstStyle/>
          <a:p>
            <a:pPr eaLnBrk="1" hangingPunct="1"/>
            <a:r>
              <a:rPr lang="it-IT" b="1" smtClean="0">
                <a:solidFill>
                  <a:schemeClr val="bg1"/>
                </a:solidFill>
                <a:ea typeface="ＭＳ Ｐゴシック" pitchFamily="34" charset="-128"/>
              </a:rPr>
              <a:t>     </a:t>
            </a:r>
            <a:r>
              <a:rPr lang="it-IT" sz="4000" b="1" smtClean="0">
                <a:solidFill>
                  <a:schemeClr val="bg1"/>
                </a:solidFill>
                <a:ea typeface="ＭＳ Ｐゴシック" pitchFamily="34" charset="-128"/>
              </a:rPr>
              <a:t>Formalità amministrative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Abolizione del permesso di soggiorno sostituito da un attestato di iscrizione rilasciato con una procedura molto più rapida</a:t>
            </a:r>
          </a:p>
          <a:p>
            <a:r>
              <a:rPr lang="it-IT" smtClean="0">
                <a:ea typeface="ＭＳ Ｐゴシック" pitchFamily="34" charset="-128"/>
              </a:rPr>
              <a:t>Ogni paese UE è libero di decidere il termine per l</a:t>
            </a:r>
            <a:r>
              <a:rPr lang="it-IT" altLang="en-GB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iscrizione – dopo 3 mesi dall</a:t>
            </a:r>
            <a:r>
              <a:rPr lang="it-IT" altLang="en-GB" smtClean="0">
                <a:ea typeface="ＭＳ Ｐゴシック" pitchFamily="34" charset="-128"/>
              </a:rPr>
              <a:t>’</a:t>
            </a:r>
            <a:r>
              <a:rPr lang="it-IT" smtClean="0">
                <a:ea typeface="ＭＳ Ｐゴシック" pitchFamily="34" charset="-128"/>
              </a:rPr>
              <a:t>ingresso, rilascio immediato su presentazione documenti necessari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207F4-C06F-4E2A-80F1-7DEFF7B95118}" type="slidenum">
              <a:rPr lang="en-GB"/>
              <a:pPr/>
              <a:t>14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0726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138987" cy="1196975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chemeClr val="bg1"/>
                </a:solidFill>
                <a:cs typeface="+mj-cs"/>
              </a:rPr>
              <a:t>    </a:t>
            </a: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 Documenti necessari 1</a:t>
            </a:r>
            <a:endParaRPr lang="it-IT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Carta di identità o passaporto</a:t>
            </a:r>
          </a:p>
          <a:p>
            <a:r>
              <a:rPr lang="it-IT" sz="2400" smtClean="0">
                <a:ea typeface="ＭＳ Ｐゴシック" pitchFamily="34" charset="-128"/>
              </a:rPr>
              <a:t>Lavoratori dipendenti: certificato di lavoro o attestato che certifica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assunzione</a:t>
            </a:r>
          </a:p>
          <a:p>
            <a:r>
              <a:rPr lang="it-IT" sz="2400" smtClean="0">
                <a:ea typeface="ＭＳ Ｐゴシック" pitchFamily="34" charset="-128"/>
              </a:rPr>
              <a:t>Lavoratori autonomi: prova dell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esercizio dell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attività</a:t>
            </a:r>
          </a:p>
          <a:p>
            <a:r>
              <a:rPr lang="it-IT" sz="2400" smtClean="0">
                <a:ea typeface="ＭＳ Ｐゴシック" pitchFamily="34" charset="-128"/>
              </a:rPr>
              <a:t>Studenti: iscrizione, assicurazionemalattia, risorse economiche sufficienti</a:t>
            </a:r>
          </a:p>
          <a:p>
            <a:r>
              <a:rPr lang="it-IT" sz="2400" smtClean="0">
                <a:ea typeface="ＭＳ Ｐゴシック" pitchFamily="34" charset="-128"/>
              </a:rPr>
              <a:t>Altre categorie: assicurazione malattia, risorse economiche sufficienti – se superano il livello di reddito per il quale il Paese UE concede un sussidio minimo o una pensione minima sociale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F5E1D8-443B-4A87-BA1D-BBFFFB1AB989}" type="slidenum">
              <a:rPr lang="en-GB"/>
              <a:pPr/>
              <a:t>15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1750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250" y="-171450"/>
            <a:ext cx="7524750" cy="1368425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chemeClr val="bg1"/>
                </a:solidFill>
                <a:cs typeface="+mj-cs"/>
              </a:rPr>
              <a:t>    </a:t>
            </a: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 Documenti necessari 2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Familiari cittadini UE: passaporto o carta di identità, attestato di iscrizione del cittadino UE o prova del soggiorno del cittadino UE in quel paese, documento che provi il rapporto di parentela o unione registrata o documento da cui risulti che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interessato è a carico del cittadino UE, a seconda dei casi. Familiari che beneficiano di agevolazioni: in aggiunta, documento che attesti che sono a carico del cittadino UE o che fa parte del nucleo familiare, prova che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interessato ha una relazione stabile con cittadino UE.</a:t>
            </a:r>
          </a:p>
          <a:p>
            <a:r>
              <a:rPr lang="it-IT" sz="2400" smtClean="0">
                <a:ea typeface="ＭＳ Ｐゴシック" pitchFamily="34" charset="-128"/>
              </a:rPr>
              <a:t>Convalida per attestare autenticità. Rilascio gratuito, salvo tassa che non superi quella per cittadino </a:t>
            </a:r>
            <a:r>
              <a:rPr lang="en-GB" sz="2400" smtClean="0">
                <a:ea typeface="ＭＳ Ｐゴシック" pitchFamily="34" charset="-128"/>
              </a:rPr>
              <a:t>nazionale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A5BA23-6EEC-4919-982E-4654E13ED185}" type="slidenum">
              <a:rPr lang="en-GB"/>
              <a:pPr/>
              <a:t>16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2774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250" y="-171450"/>
            <a:ext cx="7524750" cy="1368425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chemeClr val="bg1"/>
                </a:solidFill>
                <a:cs typeface="+mj-cs"/>
              </a:rPr>
              <a:t>    </a:t>
            </a: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 Documenti necessari</a:t>
            </a:r>
            <a:endParaRPr lang="it-IT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Familiari non cittadini UE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Rilascio di una carta di soggiorno indicante chiaramente che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interessato è familiare di un cittadino UE su presentazione di:</a:t>
            </a:r>
          </a:p>
          <a:p>
            <a:pPr>
              <a:buFontTx/>
              <a:buChar char="-"/>
            </a:pPr>
            <a:r>
              <a:rPr lang="it-IT" sz="2400" smtClean="0">
                <a:ea typeface="ＭＳ Ｐゴシック" pitchFamily="34" charset="-128"/>
              </a:rPr>
              <a:t>Passaporto valido</a:t>
            </a:r>
          </a:p>
          <a:p>
            <a:pPr>
              <a:buFontTx/>
              <a:buChar char="-"/>
            </a:pPr>
            <a:r>
              <a:rPr lang="it-IT" sz="2400" smtClean="0">
                <a:ea typeface="ＭＳ Ｐゴシック" pitchFamily="34" charset="-128"/>
              </a:rPr>
              <a:t>Attestato di iscrizione del cittadino UE o prova del soggiorno nel paese ospitante</a:t>
            </a:r>
          </a:p>
          <a:p>
            <a:pPr>
              <a:buFontTx/>
              <a:buChar char="-"/>
            </a:pPr>
            <a:r>
              <a:rPr lang="it-IT" sz="2400" smtClean="0">
                <a:ea typeface="ＭＳ Ｐゴシック" pitchFamily="34" charset="-128"/>
              </a:rPr>
              <a:t>Documento che provi il rapporto di parentela o unione registrata o documento da cui risulti che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interessato è a carico, a seconda dei casi</a:t>
            </a:r>
          </a:p>
          <a:p>
            <a:pPr>
              <a:buFontTx/>
              <a:buNone/>
            </a:pPr>
            <a:r>
              <a:rPr lang="en-GB" sz="2400" smtClean="0">
                <a:ea typeface="ＭＳ Ｐゴシック" pitchFamily="34" charset="-128"/>
              </a:rPr>
              <a:t>Rilascio entro 6 mesi. Validità 5 anni</a:t>
            </a: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DD2524-C4CF-4BCF-B0B6-5C5545FA1F2B}" type="slidenum">
              <a:rPr lang="en-GB"/>
              <a:pPr/>
              <a:t>17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3798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100013"/>
            <a:ext cx="9144000" cy="1296988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chemeClr val="bg1"/>
                </a:solidFill>
                <a:cs typeface="+mj-cs"/>
              </a:rPr>
              <a:t>     Sanzioni</a:t>
            </a:r>
            <a:endParaRPr lang="it-IT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0"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Che succede a chi non richiede un documento necessario?</a:t>
            </a:r>
          </a:p>
          <a:p>
            <a:pPr marL="85725" indent="0"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Unicamente sanzioni amministrative proporzionate e non discriminatorie (analoghe a quelle previste per I propri cittadini che non hanno con sé la carta di identità)</a:t>
            </a:r>
          </a:p>
          <a:p>
            <a:pPr marL="85725" indent="0"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In nessun caso il cittadino UE o I suoi familiari possono essere espulsi solo perché inadempienti</a:t>
            </a:r>
          </a:p>
          <a:p>
            <a:pPr marL="85725" indent="0"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E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 obbligatorio portare I documenti con sé?</a:t>
            </a:r>
          </a:p>
          <a:p>
            <a:pPr marL="85725" indent="0"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obbligo può essere imposto e possono effettuarsi controlli solo se stesso obbligo per carta di identità</a:t>
            </a:r>
          </a:p>
          <a:p>
            <a:pPr marL="85725" indent="0"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 marL="85725" indent="0"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6F9C9-DD98-478A-A364-68902778B81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4822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350" y="-387350"/>
            <a:ext cx="7283450" cy="1804988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chemeClr val="bg1"/>
                </a:solidFill>
                <a:cs typeface="+mj-cs"/>
              </a:rPr>
              <a:t>     </a:t>
            </a: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Conservazione del diritto di soggiorno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Cittadini UE: possono perdere il diritto se non soddisfano più le condizioni previste – status di lavoratore, status di studente, risorse sufficienti</a:t>
            </a:r>
          </a:p>
          <a:p>
            <a:r>
              <a:rPr lang="it-IT" sz="2400" smtClean="0">
                <a:ea typeface="ＭＳ Ｐゴシック" pitchFamily="34" charset="-128"/>
              </a:rPr>
              <a:t>Persone inattive: perdono il diritto di soggiorno se diventano un onere </a:t>
            </a:r>
            <a:r>
              <a:rPr lang="it-IT" sz="2400" i="1" smtClean="0">
                <a:ea typeface="ＭＳ Ｐゴシック" pitchFamily="34" charset="-128"/>
              </a:rPr>
              <a:t>eccessivo</a:t>
            </a:r>
            <a:r>
              <a:rPr lang="it-IT" sz="2400" smtClean="0">
                <a:ea typeface="ＭＳ Ｐゴシック" pitchFamily="34" charset="-128"/>
              </a:rPr>
              <a:t> per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assistenza sociale</a:t>
            </a:r>
          </a:p>
          <a:p>
            <a:r>
              <a:rPr lang="it-IT" sz="2400" smtClean="0">
                <a:ea typeface="ＭＳ Ｐゴシック" pitchFamily="34" charset="-128"/>
              </a:rPr>
              <a:t>Diritto all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assistenza sociale: per difficoltà temporanee, verifica delle circostanze. Allontanamento dal territorio mai conseguenza automatica del ricorso all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assistenza</a:t>
            </a:r>
          </a:p>
          <a:p>
            <a:pPr>
              <a:buFontTx/>
              <a:buNone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CDD601-791C-42D0-AAED-FB327DA57681}" type="slidenum">
              <a:rPr lang="en-GB"/>
              <a:pPr/>
              <a:t>19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5846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596187" cy="1143000"/>
          </a:xfrm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chemeClr val="bg1"/>
                </a:solidFill>
                <a:ea typeface="ＭＳ Ｐゴシック" pitchFamily="34" charset="-128"/>
              </a:rPr>
              <a:t>Che cos</a:t>
            </a:r>
            <a:r>
              <a:rPr lang="it-IT" altLang="en-GB" sz="4000" b="1" smtClean="0">
                <a:solidFill>
                  <a:schemeClr val="bg1"/>
                </a:solidFill>
                <a:ea typeface="ＭＳ Ｐゴシック" pitchFamily="34" charset="-128"/>
              </a:rPr>
              <a:t>’</a:t>
            </a:r>
            <a:r>
              <a:rPr lang="it-IT" sz="4000" b="1" smtClean="0">
                <a:solidFill>
                  <a:schemeClr val="bg1"/>
                </a:solidFill>
                <a:ea typeface="ＭＳ Ｐゴシック" pitchFamily="34" charset="-128"/>
              </a:rPr>
              <a:t>è la cittadinanza dell</a:t>
            </a:r>
            <a:r>
              <a:rPr lang="it-IT" altLang="en-GB" sz="4000" b="1" smtClean="0">
                <a:solidFill>
                  <a:schemeClr val="bg1"/>
                </a:solidFill>
                <a:ea typeface="ＭＳ Ｐゴシック" pitchFamily="34" charset="-128"/>
              </a:rPr>
              <a:t>’</a:t>
            </a:r>
            <a:r>
              <a:rPr lang="it-IT" sz="4000" b="1" smtClean="0">
                <a:solidFill>
                  <a:schemeClr val="bg1"/>
                </a:solidFill>
                <a:ea typeface="ＭＳ Ｐゴシック" pitchFamily="34" charset="-128"/>
              </a:rPr>
              <a:t>Unione?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23850" y="1341438"/>
            <a:ext cx="8496300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it-IT" sz="2400"/>
              <a:t>Riconosciuta automaticamente a tutti i cittadini degli stati membri dell</a:t>
            </a:r>
            <a:r>
              <a:rPr lang="it-IT" altLang="en-GB" sz="2400"/>
              <a:t>’</a:t>
            </a:r>
            <a:r>
              <a:rPr lang="it-IT" sz="2400"/>
              <a:t>Unione europea. Si aggiunge e non sostituisce la cittadinanza di un paese dell</a:t>
            </a:r>
            <a:r>
              <a:rPr lang="it-IT" altLang="en-GB" sz="2400"/>
              <a:t>’</a:t>
            </a:r>
            <a:r>
              <a:rPr lang="it-IT" sz="2400"/>
              <a:t>Unione europea</a:t>
            </a:r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it-IT" sz="2400"/>
              <a:t>Conferisce il godimento di una serie di importanti diritti:</a:t>
            </a:r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it-IT" sz="2400"/>
              <a:t>Libera circolazione e stabilimento all</a:t>
            </a:r>
            <a:r>
              <a:rPr lang="it-IT" altLang="en-GB" sz="2400"/>
              <a:t>’</a:t>
            </a:r>
            <a:r>
              <a:rPr lang="it-IT" sz="2400"/>
              <a:t>interno dell</a:t>
            </a:r>
            <a:r>
              <a:rPr lang="it-IT" altLang="en-GB" sz="2400"/>
              <a:t>’</a:t>
            </a:r>
            <a:r>
              <a:rPr lang="it-IT" sz="2400"/>
              <a:t>Unione europea</a:t>
            </a:r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it-IT" sz="2400"/>
              <a:t>Diritto di votare o candidarsi alle elezioni europee o comunali del paese in cui si risiede </a:t>
            </a:r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it-IT" sz="2400"/>
              <a:t>Protezione diplomatica</a:t>
            </a:r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it-IT" sz="2400"/>
              <a:t>Diritto di petizione al PE, diritto di ricorrere al Mediatore, diritto di rivolgersi alle istituzioni e organismi dell</a:t>
            </a:r>
            <a:r>
              <a:rPr lang="it-IT" altLang="en-GB" sz="2400"/>
              <a:t>’</a:t>
            </a:r>
            <a:r>
              <a:rPr lang="it-IT" sz="2400"/>
              <a:t>UE</a:t>
            </a:r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endParaRPr lang="it-IT" sz="2400"/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endParaRPr lang="it-IT" sz="2400"/>
          </a:p>
        </p:txBody>
      </p:sp>
      <p:pic>
        <p:nvPicPr>
          <p:cNvPr id="16388" name="Picture 8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AEBF88-4988-4095-BC20-442113DF38C5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596187" cy="1196975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chemeClr val="bg1"/>
                </a:solidFill>
                <a:cs typeface="+mj-cs"/>
              </a:rPr>
              <a:t>     </a:t>
            </a: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Conservazione del diritto di soggiorno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0"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Cosa succede ai familiari se il cittadino UE perde il diritto di soggiorno? Il diritto di soggiorno deriva dalla libertà di circolazione e di soggiorno riconosciuta al cittadino UE</a:t>
            </a:r>
          </a:p>
          <a:p>
            <a:pPr marL="85725" indent="0"/>
            <a:r>
              <a:rPr lang="it-IT" sz="2400" smtClean="0">
                <a:ea typeface="ＭＳ Ｐゴシック" pitchFamily="34" charset="-128"/>
              </a:rPr>
              <a:t>A determinate condizioni conservazione del diritto di soggiorno in caso di decesso, partenza o cessazione del vincolo (divorzio, scioglimento unione, etc.) </a:t>
            </a:r>
          </a:p>
          <a:p>
            <a:pPr marL="85725" indent="0"/>
            <a:r>
              <a:rPr lang="it-IT" sz="2400" smtClean="0">
                <a:ea typeface="ＭＳ Ｐゴシック" pitchFamily="34" charset="-128"/>
              </a:rPr>
              <a:t>Familiare che ha acquisito il diritto di soggiorno permanente lo conserva </a:t>
            </a:r>
          </a:p>
          <a:p>
            <a:pPr marL="85725" indent="0">
              <a:buFontTx/>
              <a:buNone/>
            </a:pPr>
            <a:endParaRPr lang="en-GB" sz="2400" smtClean="0">
              <a:ea typeface="ＭＳ Ｐゴシック" pitchFamily="34" charset="-128"/>
            </a:endParaRPr>
          </a:p>
          <a:p>
            <a:pPr marL="85725" indent="0"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 marL="85725" indent="0"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24F41-7254-43BD-A763-9A36021ED5AB}" type="slidenum">
              <a:rPr lang="en-GB"/>
              <a:pPr/>
              <a:t>20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6870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34925"/>
            <a:ext cx="7596187" cy="1017588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     Conservazione del diritto di soggiorno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SE IL FAMILIARE E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 CITTADINO UE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Deve soddisfare le condizioni per un soggiorno autonomo oppure far parte del nucleo familiare di una persona che soddisfa queste condizioni (familiare a carico) </a:t>
            </a:r>
          </a:p>
          <a:p>
            <a:r>
              <a:rPr lang="it-IT" sz="2400" smtClean="0">
                <a:ea typeface="ＭＳ Ｐゴシック" pitchFamily="34" charset="-128"/>
              </a:rPr>
              <a:t>SE IL FAMILIARE NON E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 CITTADINO UE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Deve soddisfare anche altre condizioni </a:t>
            </a:r>
          </a:p>
          <a:p>
            <a:pPr>
              <a:buFontTx/>
              <a:buChar char="-"/>
            </a:pPr>
            <a:r>
              <a:rPr lang="it-IT" sz="2400" smtClean="0">
                <a:ea typeface="ＭＳ Ｐゴシック" pitchFamily="34" charset="-128"/>
              </a:rPr>
              <a:t>Decesso o partenza: status di familiare nel paese ospitante per almeno 1 anno prima del decesso. Bambini in età scolare e genitori: fino a quando non terminano gli studi. Scioglimento vincolo: 3 anni di cui 1 nel paese ospitante</a:t>
            </a:r>
          </a:p>
          <a:p>
            <a:pPr>
              <a:buFontTx/>
              <a:buChar char="-"/>
            </a:pPr>
            <a:endParaRPr lang="it-IT" sz="240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it-IT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763041-0208-4402-897D-5305C276BA70}" type="slidenum">
              <a:rPr lang="en-GB"/>
              <a:pPr/>
              <a:t>21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7894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499350" cy="720725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chemeClr val="bg1"/>
                </a:solidFill>
                <a:cs typeface="+mj-cs"/>
              </a:rPr>
              <a:t>     </a:t>
            </a: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Conservazione del diritto di soggiorno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Affidamento e diritto di visita ai figli: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Sulla base di un accordo tra i coniugi o i conviventi o per effetto di una decisione giudiziaria il familiare non UE ottiene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affidamento dei figli o il diritto di far visita al figlio minorenne nato da unione con cittadino UE (se le visite devono avvenire nel paese UE ospitante) – Conservazione fino a quando è necessario.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CASO PRATICO YEA</a:t>
            </a: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FC9E32-E86C-4AF2-A48C-F804852662FE}" type="slidenum">
              <a:rPr lang="en-GB"/>
              <a:pPr/>
              <a:t>22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8918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692275" y="-71438"/>
            <a:ext cx="6994525" cy="1125538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>
                <a:solidFill>
                  <a:schemeClr val="bg1"/>
                </a:solidFill>
                <a:cs typeface="+mj-cs"/>
              </a:rPr>
              <a:t>D</a:t>
            </a: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iritto di soggiorno permanente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Il cittadino UE e I suoi familiari che soggiornano legalmente ed ininterrottamente per 5 anni nel paese UE ospitante acquisiscono un diritto di soggiorno permanente. 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Il diritto è concesso direttamente dalla normativa dell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Unione. Si acquisisce automaticamente, senza doverlo richiedere. Il titolare può perderlo solo se si assenta per più di 2 anni consecutivi.</a:t>
            </a:r>
          </a:p>
          <a:p>
            <a:r>
              <a:rPr lang="it-IT" sz="2400" smtClean="0">
                <a:ea typeface="ＭＳ Ｐゴシック" pitchFamily="34" charset="-128"/>
              </a:rPr>
              <a:t>Trattamento favorevole per I lavoratori dipendenti o autonomi: Età pensionabile o pre-pensionamento, incapacità lavorativa permanente, lavoratori frontalieri</a:t>
            </a: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853A3-351D-420F-B75A-23B73A07988C}" type="slidenum">
              <a:rPr lang="en-GB"/>
              <a:pPr/>
              <a:t>23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39942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7451725" cy="1196975"/>
          </a:xfrm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chemeClr val="bg1"/>
                </a:solidFill>
                <a:ea typeface="ＭＳ Ｐゴシック" pitchFamily="34" charset="-128"/>
              </a:rPr>
              <a:t>Parità di trattamento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Art. 18 TFUE: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E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 vietata ogni discriminazione basata sulla nazionalità. Diritto esteso anche ai familiari non cittadini UE. Diritto allo stesso trattamento dei cittadini del paese ospitante.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BENEFICI CONCRETI: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Diritto a gran parte dei benefici e delle prestazioni (sociali/fiscali) riconosciuti ai cittadini del paese ospitante: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Riduzioni sui trasporti, tasse di iscrizione e tasse scolastiche, assistenza sociale</a:t>
            </a:r>
          </a:p>
          <a:p>
            <a:pPr>
              <a:buFontTx/>
              <a:buNone/>
            </a:pPr>
            <a:r>
              <a:rPr lang="en-GB" sz="2400" smtClean="0">
                <a:ea typeface="ＭＳ Ｐゴシック" pitchFamily="34" charset="-128"/>
              </a:rPr>
              <a:t> </a:t>
            </a: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90B07-C460-478B-8090-4B5897CD40AE}" type="slidenum">
              <a:rPr lang="en-GB"/>
              <a:pPr/>
              <a:t>24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40966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7343775" cy="1125538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Limitazioni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Ordine pubblico, pubblica sicurezza, sanità pubblica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Mancata concessione dell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ingresso o del soggiorno o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allontanamento</a:t>
            </a:r>
          </a:p>
          <a:p>
            <a:pPr>
              <a:buFontTx/>
              <a:buChar char="-"/>
            </a:pPr>
            <a:r>
              <a:rPr lang="it-IT" sz="2400" smtClean="0">
                <a:ea typeface="ＭＳ Ｐゴシック" pitchFamily="34" charset="-128"/>
              </a:rPr>
              <a:t>Proporzionalità</a:t>
            </a:r>
          </a:p>
          <a:p>
            <a:pPr>
              <a:buFontTx/>
              <a:buChar char="-"/>
            </a:pPr>
            <a:r>
              <a:rPr lang="it-IT" sz="2400" smtClean="0">
                <a:ea typeface="ＭＳ Ｐゴシック" pitchFamily="34" charset="-128"/>
              </a:rPr>
              <a:t>Minaccia reale, incombente e sufficientemente grave</a:t>
            </a:r>
          </a:p>
          <a:p>
            <a:pPr>
              <a:buFontTx/>
              <a:buChar char="-"/>
            </a:pPr>
            <a:r>
              <a:rPr lang="it-IT" sz="2400" smtClean="0">
                <a:ea typeface="ＭＳ Ｐゴシック" pitchFamily="34" charset="-128"/>
              </a:rPr>
              <a:t>Provvedimenti restrittivi non sulla base di considerazioni di prevenzione generale</a:t>
            </a:r>
          </a:p>
          <a:p>
            <a:pPr>
              <a:buFontTx/>
              <a:buChar char="-"/>
            </a:pPr>
            <a:r>
              <a:rPr lang="it-IT" sz="2400" smtClean="0">
                <a:ea typeface="ＭＳ Ｐゴシック" pitchFamily="34" charset="-128"/>
              </a:rPr>
              <a:t>Fattori: durata, età, condizioni salute, integrazione 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</a:rPr>
              <a:t>Garanzie procedurali: notifica scritta, mezzi di impugnazione</a:t>
            </a: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0DBAF-0FDF-4F60-8FFD-1917B60D74F7}" type="slidenum">
              <a:rPr lang="en-GB"/>
              <a:pPr/>
              <a:t>25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41990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6994525" cy="981075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chemeClr val="bg1"/>
                </a:solidFill>
                <a:cs typeface="+mj-cs"/>
              </a:rPr>
              <a:t>  </a:t>
            </a: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Come far valere i propri diritti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Informazioni gratuite. Sito della direzione generale della Giustizia della Commissione europea : </a:t>
            </a:r>
            <a:r>
              <a:rPr lang="it-IT" sz="2400" smtClean="0">
                <a:ea typeface="ＭＳ Ｐゴシック" pitchFamily="34" charset="-128"/>
                <a:hlinkClick r:id="rId2"/>
              </a:rPr>
              <a:t>http://ec.europa.eu/justice/index_en.htm</a:t>
            </a:r>
            <a:endParaRPr lang="it-IT" sz="2400" smtClean="0">
              <a:ea typeface="ＭＳ Ｐゴシック" pitchFamily="34" charset="-128"/>
            </a:endParaRPr>
          </a:p>
          <a:p>
            <a:r>
              <a:rPr lang="it-IT" sz="2400" smtClean="0">
                <a:ea typeface="ＭＳ Ｐゴシック" pitchFamily="34" charset="-128"/>
              </a:rPr>
              <a:t>Violazione dei diritti: Giudice nazionale e organi amministrativi nazionali competenti. Informazioni sui mezzi di ricorso: </a:t>
            </a:r>
            <a:r>
              <a:rPr lang="it-IT" sz="2400" smtClean="0">
                <a:ea typeface="ＭＳ Ｐゴシック" pitchFamily="34" charset="-128"/>
                <a:hlinkClick r:id="rId3"/>
              </a:rPr>
              <a:t>https://e-justice.europa.eu</a:t>
            </a:r>
            <a:endParaRPr lang="it-IT" sz="2400" smtClean="0">
              <a:ea typeface="ＭＳ Ｐゴシック" pitchFamily="34" charset="-128"/>
            </a:endParaRPr>
          </a:p>
          <a:p>
            <a:r>
              <a:rPr lang="it-IT" sz="2400" smtClean="0">
                <a:ea typeface="ＭＳ Ｐゴシック" pitchFamily="34" charset="-128"/>
              </a:rPr>
              <a:t>Appicazione non corretta delle leggi nazionali e del diritto dell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Unione da parte delle autorità nazionali SOLVIT: </a:t>
            </a:r>
            <a:r>
              <a:rPr lang="it-IT" sz="2400" smtClean="0">
                <a:ea typeface="ＭＳ Ｐゴシック" pitchFamily="34" charset="-128"/>
                <a:hlinkClick r:id="rId4"/>
              </a:rPr>
              <a:t>http://ec.europa.eu/solvit/index_it.htm</a:t>
            </a:r>
            <a:endParaRPr lang="it-IT" sz="2400" smtClean="0">
              <a:ea typeface="ＭＳ Ｐゴシック" pitchFamily="34" charset="-128"/>
            </a:endParaRPr>
          </a:p>
          <a:p>
            <a:r>
              <a:rPr lang="it-IT" sz="2400" smtClean="0">
                <a:ea typeface="ＭＳ Ｐゴシック" pitchFamily="34" charset="-128"/>
              </a:rPr>
              <a:t>Denuncia alla Commissione europea. Petizione al PE</a:t>
            </a:r>
          </a:p>
          <a:p>
            <a:pPr>
              <a:buFontTx/>
              <a:buNone/>
            </a:pPr>
            <a:r>
              <a:rPr lang="it-IT" sz="2400" smtClean="0">
                <a:ea typeface="ＭＳ Ｐゴシック" pitchFamily="34" charset="-128"/>
                <a:hlinkClick r:id="rId5"/>
              </a:rPr>
              <a:t>http://ec.europa.eu/eu_law/your_rightsyour_rights_it.htm</a:t>
            </a:r>
            <a:r>
              <a:rPr lang="it-IT" sz="2400" smtClean="0">
                <a:ea typeface="ＭＳ Ｐゴシック" pitchFamily="34" charset="-128"/>
              </a:rPr>
              <a:t> </a:t>
            </a:r>
            <a:r>
              <a:rPr lang="en-GB" sz="2400" smtClean="0">
                <a:ea typeface="ＭＳ Ｐゴシック" pitchFamily="34" charset="-128"/>
              </a:rPr>
              <a:t>.</a:t>
            </a:r>
          </a:p>
          <a:p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Char char="-"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46340B-7BB0-474E-96B4-ED35669777C6}" type="slidenum">
              <a:rPr lang="en-GB"/>
              <a:pPr/>
              <a:t>26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43014" name="Picture 7" descr="New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596187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Link utili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1484313"/>
            <a:ext cx="828198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58775" lvl="1" indent="-179388">
              <a:spcBef>
                <a:spcPct val="50000"/>
              </a:spcBef>
              <a:buClr>
                <a:schemeClr val="bg1"/>
              </a:buClr>
              <a:defRPr/>
            </a:pPr>
            <a:endParaRPr lang="en-GB" sz="2400" dirty="0">
              <a:latin typeface="+mj-lt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400" u="sng" dirty="0">
                <a:latin typeface="+mj-lt"/>
                <a:ea typeface="ＭＳ Ｐゴシック" charset="0"/>
                <a:cs typeface="ＭＳ Ｐゴシック" charset="0"/>
              </a:rPr>
              <a:t>Sito web Your Europe</a:t>
            </a:r>
            <a:r>
              <a:rPr lang="it-IT" sz="2400" dirty="0">
                <a:latin typeface="+mj-lt"/>
                <a:ea typeface="ＭＳ Ｐゴシック" charset="0"/>
                <a:cs typeface="ＭＳ Ｐゴシック" charset="0"/>
              </a:rPr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it-IT" sz="2400" dirty="0">
                <a:latin typeface="+mj-lt"/>
                <a:ea typeface="ＭＳ Ｐゴシック" charset="0"/>
                <a:cs typeface="ＭＳ Ｐゴシック" charset="0"/>
                <a:hlinkClick r:id="rId2"/>
              </a:rPr>
              <a:t>http://ec.europa.eu/youreurope/index.htm</a:t>
            </a:r>
            <a:endParaRPr lang="it-IT" sz="2400" dirty="0">
              <a:latin typeface="+mj-lt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it-IT" sz="2400" dirty="0">
              <a:latin typeface="+mj-lt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400" u="sng" dirty="0">
                <a:latin typeface="+mj-lt"/>
                <a:ea typeface="ＭＳ Ｐゴシック" charset="0"/>
                <a:cs typeface="ＭＳ Ｐゴシック" charset="0"/>
              </a:rPr>
              <a:t>Sito web Your Europe </a:t>
            </a:r>
            <a:r>
              <a:rPr lang="it-IT" sz="2400" u="sng" dirty="0" err="1">
                <a:latin typeface="+mj-lt"/>
                <a:ea typeface="ＭＳ Ｐゴシック" charset="0"/>
                <a:cs typeface="ＭＳ Ｐゴシック" charset="0"/>
              </a:rPr>
              <a:t>Advice</a:t>
            </a:r>
            <a:r>
              <a:rPr lang="it-IT" sz="2400" dirty="0">
                <a:latin typeface="+mj-lt"/>
                <a:ea typeface="ＭＳ Ｐゴシック" charset="0"/>
                <a:cs typeface="ＭＳ Ｐゴシック" charset="0"/>
              </a:rPr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it-IT" sz="2400" dirty="0">
                <a:latin typeface="+mj-lt"/>
                <a:ea typeface="ＭＳ Ｐゴシック" charset="0"/>
                <a:cs typeface="ＭＳ Ｐゴシック" charset="0"/>
                <a:hlinkClick r:id="rId3"/>
              </a:rPr>
              <a:t>http://ec.europa.eu/citizensrights/front_end/index_it.htm</a:t>
            </a:r>
            <a:endParaRPr lang="it-IT" sz="2400" dirty="0">
              <a:latin typeface="+mj-lt"/>
              <a:ea typeface="ＭＳ Ｐゴシック" charset="0"/>
              <a:cs typeface="ＭＳ Ｐゴシック" charset="0"/>
            </a:endParaRPr>
          </a:p>
          <a:p>
            <a:pPr marL="358775" lvl="1" indent="-179388">
              <a:spcBef>
                <a:spcPct val="50000"/>
              </a:spcBef>
              <a:buClr>
                <a:schemeClr val="bg1"/>
              </a:buClr>
              <a:defRPr/>
            </a:pPr>
            <a:r>
              <a:rPr lang="en-GB" sz="2400" dirty="0" err="1">
                <a:latin typeface="+mj-lt"/>
                <a:ea typeface="ＭＳ Ｐゴシック" charset="0"/>
              </a:rPr>
              <a:t>Direttiva</a:t>
            </a:r>
            <a:r>
              <a:rPr lang="en-GB" sz="2400" dirty="0">
                <a:latin typeface="+mj-lt"/>
                <a:ea typeface="ＭＳ Ｐゴシック" charset="0"/>
              </a:rPr>
              <a:t> 2004/38/CE</a:t>
            </a:r>
          </a:p>
          <a:p>
            <a:pPr algn="just">
              <a:defRPr/>
            </a:pPr>
            <a:r>
              <a:rPr lang="en-GB" sz="2400" dirty="0">
                <a:latin typeface="+mj-lt"/>
                <a:ea typeface="ＭＳ Ｐゴシック" charset="0"/>
                <a:cs typeface="ＭＳ Ｐゴシック" charset="0"/>
                <a:hlinkClick r:id="rId4"/>
              </a:rPr>
              <a:t>http://eur-lex.europa.eu/LexUriServ/Lex-UriServ.do?uri=CONSLEG:2004L0038:20110616:IT:PDF</a:t>
            </a:r>
            <a:endParaRPr lang="en-GB" sz="2400" dirty="0">
              <a:latin typeface="+mj-lt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GB" sz="2400" dirty="0" err="1">
                <a:latin typeface="+mj-lt"/>
                <a:ea typeface="ＭＳ Ｐゴシック" charset="0"/>
                <a:cs typeface="ＭＳ Ｐゴシック" charset="0"/>
              </a:rPr>
              <a:t>Orientamenti</a:t>
            </a:r>
            <a:endParaRPr lang="en-GB" sz="2400" dirty="0">
              <a:latin typeface="+mj-lt"/>
              <a:ea typeface="ＭＳ Ｐゴシック" charset="0"/>
              <a:cs typeface="ＭＳ Ｐゴシック" charset="0"/>
            </a:endParaRPr>
          </a:p>
          <a:p>
            <a:pPr algn="just">
              <a:defRPr/>
            </a:pPr>
            <a:r>
              <a:rPr lang="en-GB" sz="2400" dirty="0">
                <a:latin typeface="+mj-lt"/>
                <a:ea typeface="ＭＳ Ｐゴシック" charset="0"/>
                <a:cs typeface="ＭＳ Ｐゴシック" charset="0"/>
                <a:hlinkClick r:id="rId5"/>
              </a:rPr>
              <a:t>http://eur-lex.europa.eu/LexUriServ/LexUriServ.do?uri=COM:2009:0313:FIN:IT:PDF</a:t>
            </a:r>
            <a:endParaRPr lang="en-GB" sz="2400" dirty="0">
              <a:latin typeface="+mj-lt"/>
              <a:ea typeface="ＭＳ Ｐゴシック" charset="0"/>
              <a:cs typeface="ＭＳ Ｐゴシック" charset="0"/>
            </a:endParaRPr>
          </a:p>
          <a:p>
            <a:pPr algn="just">
              <a:defRPr/>
            </a:pPr>
            <a:endParaRPr lang="en-GB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GB" sz="2400" dirty="0">
              <a:latin typeface="Arial" charset="0"/>
              <a:ea typeface="ＭＳ Ｐゴシック" charset="0"/>
            </a:endParaRPr>
          </a:p>
          <a:p>
            <a:pPr marL="358775" lvl="1" indent="-179388">
              <a:spcBef>
                <a:spcPct val="50000"/>
              </a:spcBef>
              <a:buClr>
                <a:schemeClr val="bg1"/>
              </a:buClr>
              <a:defRPr/>
            </a:pPr>
            <a:endParaRPr lang="en-GB" sz="3200" dirty="0">
              <a:latin typeface="Arial" charset="0"/>
              <a:ea typeface="ＭＳ Ｐゴシック" charset="0"/>
            </a:endParaRPr>
          </a:p>
        </p:txBody>
      </p:sp>
      <p:pic>
        <p:nvPicPr>
          <p:cNvPr id="44036" name="Picture 5" descr="New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76B12B-5086-428A-A5E1-E243D1A0B4B0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Your Europe </a:t>
            </a:r>
            <a:r>
              <a:rPr lang="it-IT" sz="4000" b="1" dirty="0" err="1" smtClean="0">
                <a:solidFill>
                  <a:schemeClr val="bg1"/>
                </a:solidFill>
                <a:cs typeface="+mj-cs"/>
              </a:rPr>
              <a:t>Advice</a:t>
            </a: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 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it-IT" sz="2800" dirty="0" smtClean="0">
                <a:latin typeface="Garamond" charset="0"/>
                <a:cs typeface="+mn-cs"/>
              </a:rPr>
              <a:t>. </a:t>
            </a:r>
            <a:endParaRPr lang="it-IT" sz="2800" dirty="0">
              <a:latin typeface="Garamond" charset="0"/>
              <a:cs typeface="+mn-cs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539750" y="1484313"/>
            <a:ext cx="828198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buFontTx/>
              <a:buChar char="•"/>
              <a:defRPr/>
            </a:pPr>
            <a:endParaRPr lang="en-GB" sz="2800" dirty="0">
              <a:latin typeface="Arial" charset="0"/>
              <a:ea typeface="ＭＳ Ｐゴシック" charset="0"/>
            </a:endParaRPr>
          </a:p>
        </p:txBody>
      </p:sp>
      <p:pic>
        <p:nvPicPr>
          <p:cNvPr id="45061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323850" y="17002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631825" indent="-544513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Font typeface="Wingdings" pitchFamily="2" charset="2"/>
              <a:buNone/>
            </a:pPr>
            <a:endParaRPr lang="it-IT" sz="2400"/>
          </a:p>
          <a:p>
            <a:pPr marL="631825" indent="-544513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it-IT" sz="2400">
                <a:hlinkClick r:id="rId3"/>
              </a:rPr>
              <a:t>valentinamayer@gmail.com</a:t>
            </a:r>
            <a:endParaRPr lang="it-IT" sz="2400"/>
          </a:p>
          <a:p>
            <a:pPr marL="631825" indent="-544513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Font typeface="Wingdings" pitchFamily="2" charset="2"/>
              <a:buNone/>
            </a:pPr>
            <a:endParaRPr lang="it-IT" sz="2400"/>
          </a:p>
          <a:p>
            <a:pPr marL="631825" indent="-544513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Font typeface="Wingdings" pitchFamily="2" charset="2"/>
              <a:buNone/>
            </a:pPr>
            <a:r>
              <a:rPr lang="it-IT" sz="2400"/>
              <a:t>GRAZIE PER L</a:t>
            </a:r>
            <a:r>
              <a:rPr lang="it-IT" altLang="en-GB" sz="2400"/>
              <a:t>’</a:t>
            </a:r>
            <a:r>
              <a:rPr lang="it-IT" sz="2400"/>
              <a:t>ATTENZIONE!</a:t>
            </a:r>
          </a:p>
          <a:p>
            <a:pPr marL="631825" indent="-544513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Font typeface="Wingdings" pitchFamily="2" charset="2"/>
              <a:buNone/>
            </a:pPr>
            <a:endParaRPr lang="it-IT" sz="2400">
              <a:latin typeface="Garamond" pitchFamily="18" charset="0"/>
            </a:endParaRPr>
          </a:p>
          <a:p>
            <a:pPr marL="631825" indent="-544513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Font typeface="Wingdings" pitchFamily="2" charset="2"/>
              <a:buNone/>
            </a:pPr>
            <a:endParaRPr lang="it-IT" sz="2400">
              <a:latin typeface="Garamond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3FF207-6AB7-4503-9408-C0D3CFD2F4B3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596187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</a:rPr>
              <a:t>Diritto alla libera circolazione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23850" y="1341438"/>
            <a:ext cx="8496300" cy="692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it-IT" sz="2400"/>
              <a:t>E</a:t>
            </a:r>
            <a:r>
              <a:rPr lang="it-IT" altLang="en-GB" sz="2400"/>
              <a:t>’</a:t>
            </a:r>
            <a:r>
              <a:rPr lang="it-IT" sz="2400"/>
              <a:t> uno dei vantaggi più  tangibili dell</a:t>
            </a:r>
            <a:r>
              <a:rPr lang="it-IT" altLang="en-GB" sz="2400"/>
              <a:t>’</a:t>
            </a:r>
            <a:r>
              <a:rPr lang="it-IT" sz="2400"/>
              <a:t>Unione europea. Circa 13 milioni di cittadini si avvalgono di questo diritto e vivono in un altro paese UE. Ogni anni circa 1 miliardo di viaggi di lavoro o turismo nello spazio Schengen senza controlli o attraverso corsie preferenziali</a:t>
            </a:r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it-IT" sz="2400"/>
              <a:t>Art. 21 par. 1 TFUE, diritto di circolare e di soggiornare liberamente nel territorio degli Stati membri dell</a:t>
            </a:r>
            <a:r>
              <a:rPr lang="it-IT" altLang="en-GB" sz="2400"/>
              <a:t>’</a:t>
            </a:r>
            <a:r>
              <a:rPr lang="it-IT" sz="2400"/>
              <a:t>Unione nel rispetto dei limiti e delle condizioni imposte dai Trattati e dalle misure per applicarli</a:t>
            </a:r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it-IT" sz="2400"/>
              <a:t>Direttiva 2004/38/CE applicabile in tutta l</a:t>
            </a:r>
            <a:r>
              <a:rPr lang="it-IT" altLang="en-GB" sz="2400"/>
              <a:t>’</a:t>
            </a:r>
            <a:r>
              <a:rPr lang="it-IT" sz="2400"/>
              <a:t>UE a partire dal 30.04.2006. Esercizio del diritto più semplice ed efficace (?) Orientamenti della Commissione luglio 2009 per ottimizzare il recepimento della Direttiva</a:t>
            </a:r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endParaRPr lang="it-IT" sz="2400"/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endParaRPr lang="it-IT" sz="2400"/>
          </a:p>
          <a:p>
            <a:pPr marL="358775" lvl="1" indent="-179388" algn="l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endParaRPr lang="it-IT" sz="2400"/>
          </a:p>
        </p:txBody>
      </p:sp>
      <p:pic>
        <p:nvPicPr>
          <p:cNvPr id="17412" name="Picture 8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E65C7C-2110-49A6-ABB8-1D4371C2FF33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b="1" dirty="0" smtClean="0">
                <a:solidFill>
                  <a:schemeClr val="bg1"/>
                </a:solidFill>
              </a:rPr>
              <a:t>Chi ne ha diritto?</a:t>
            </a:r>
            <a:endParaRPr lang="en-GB" sz="40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Cittadini UE e loro familiari (anche se non hanno la cittadinanza dell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Unione) che li raggiungono o li accompagnano</a:t>
            </a:r>
          </a:p>
          <a:p>
            <a:r>
              <a:rPr lang="it-IT" sz="2400" smtClean="0">
                <a:ea typeface="ＭＳ Ｐゴシック" pitchFamily="34" charset="-128"/>
              </a:rPr>
              <a:t>Solo nel caso di trasferimento verso un altro paese dell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UE o in caso di rientro in patria dopo aver vissuto in un altro paese UE </a:t>
            </a:r>
            <a:endParaRPr lang="en-GB" sz="2400" smtClean="0">
              <a:ea typeface="ＭＳ Ｐゴシック" pitchFamily="34" charset="-128"/>
            </a:endParaRPr>
          </a:p>
          <a:p>
            <a:endParaRPr lang="en-GB" smtClean="0">
              <a:ea typeface="ＭＳ Ｐゴシック" pitchFamily="34" charset="-128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/>
              <a:t>Familiari: coniugi, partner (registrati) solo in stati che riconoscono le unioni registrate, discendenti, ascendenti</a:t>
            </a:r>
          </a:p>
          <a:p>
            <a:pPr>
              <a:defRPr/>
            </a:pPr>
            <a:r>
              <a:rPr lang="it-IT" sz="2400" dirty="0" smtClean="0"/>
              <a:t>Altri familiari: agevolazioni se sono a carico, convivono, devono essere assistiti</a:t>
            </a:r>
          </a:p>
          <a:p>
            <a:pPr>
              <a:defRPr/>
            </a:pPr>
            <a:r>
              <a:rPr lang="it-IT" sz="2400" dirty="0" smtClean="0"/>
              <a:t>Unioni di fatto: diritto non automatico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2FE831-5868-4BE4-ADEF-8DB278B81F83}" type="slidenum">
              <a:rPr lang="en-GB"/>
              <a:pPr/>
              <a:t>4</a:t>
            </a:fld>
            <a:endParaRPr lang="en-GB"/>
          </a:p>
        </p:txBody>
      </p:sp>
      <p:pic>
        <p:nvPicPr>
          <p:cNvPr id="18437" name="Picture 8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     Dove si esercita il diritto?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>
                <a:ea typeface="ＭＳ Ｐゴシック" pitchFamily="34" charset="-128"/>
              </a:rPr>
              <a:t>Stati membri dell'Unione europea, 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smtClean="0">
                <a:ea typeface="ＭＳ Ｐゴシック" pitchFamily="34" charset="-128"/>
              </a:rPr>
              <a:t>Norvegia, Islanda o del Liechtenstein (Spazio Economico Europeo</a:t>
            </a:r>
            <a:br>
              <a:rPr lang="it-IT" sz="2400" smtClean="0">
                <a:ea typeface="ＭＳ Ｐゴシック" pitchFamily="34" charset="-128"/>
              </a:rPr>
            </a:br>
            <a:r>
              <a:rPr lang="it-IT" sz="2400" smtClean="0">
                <a:ea typeface="ＭＳ Ｐゴシック" pitchFamily="34" charset="-128"/>
              </a:rPr>
              <a:t>ma anche: </a:t>
            </a:r>
          </a:p>
          <a:p>
            <a:r>
              <a:rPr lang="it-IT" sz="2400" smtClean="0">
                <a:ea typeface="ＭＳ Ｐゴシック" pitchFamily="34" charset="-128"/>
              </a:rPr>
              <a:t>Svizzera: non si applica la Direttiva, ma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accordo del 1999 con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Unione Europea, diritti di libera circolazione più limitati rispetto alla Direttiva</a:t>
            </a:r>
          </a:p>
          <a:p>
            <a:pPr>
              <a:buFontTx/>
              <a:buNone/>
            </a:pPr>
            <a:r>
              <a:rPr lang="en-GB" sz="2400" smtClean="0">
                <a:ea typeface="ＭＳ Ｐゴシック" pitchFamily="34" charset="-128"/>
              </a:rPr>
              <a:t>http://eur-lex.europa.eu/LexUriServ/LexUriServ.do?uri=CELEX:22002A0430(01):IT:HTML.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7007C-BD44-441C-A078-879AC570725E}" type="slidenum">
              <a:rPr lang="en-GB"/>
              <a:pPr/>
              <a:t>5</a:t>
            </a:fld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1484313"/>
            <a:ext cx="828198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58775" lvl="1" indent="-179388">
              <a:spcBef>
                <a:spcPct val="50000"/>
              </a:spcBef>
              <a:buClr>
                <a:schemeClr val="bg1"/>
              </a:buClr>
              <a:defRPr/>
            </a:pPr>
            <a:endParaRPr lang="en-GB" sz="3200" dirty="0">
              <a:latin typeface="Arial" charset="0"/>
              <a:ea typeface="ＭＳ Ｐゴシック" charset="0"/>
            </a:endParaRPr>
          </a:p>
        </p:txBody>
      </p:sp>
      <p:pic>
        <p:nvPicPr>
          <p:cNvPr id="19462" name="Picture 5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476375" y="-171450"/>
            <a:ext cx="7210425" cy="1589088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Prima di partire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smtClean="0">
                <a:ea typeface="ＭＳ Ｐゴシック" pitchFamily="34" charset="-128"/>
              </a:rPr>
              <a:t>Cittadini UE e familiari cittadini UE - Documento di identità valido: Passaporto o carta di identità (no visto, lettura ottica, dati biometrici, passaporti validi almeno 3 mesi). Il cittadino non deve esibire un documento all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attraversamento delle frontiere. Per motivi di sicurezza può essere richiesta l</a:t>
            </a:r>
            <a:r>
              <a:rPr lang="it-IT" altLang="en-GB" sz="2400" smtClean="0">
                <a:ea typeface="ＭＳ Ｐゴシック" pitchFamily="34" charset="-128"/>
              </a:rPr>
              <a:t>’</a:t>
            </a:r>
            <a:r>
              <a:rPr lang="it-IT" sz="2400" smtClean="0">
                <a:ea typeface="ＭＳ Ｐゴシック" pitchFamily="34" charset="-128"/>
              </a:rPr>
              <a:t>identificazione. Imbarco su voli</a:t>
            </a:r>
          </a:p>
          <a:p>
            <a:r>
              <a:rPr lang="it-IT" sz="2400" smtClean="0">
                <a:ea typeface="ＭＳ Ｐゴシック" pitchFamily="34" charset="-128"/>
              </a:rPr>
              <a:t>Familiari non-UE: solo passaporto e visto di ingresso (in base alla nazionalità). Procedura agevolata entro 15 giorni. Esenzioni per possessori di carta di soggiorno rilasciata da paese Schengen in viaggio per paese Schengen</a:t>
            </a:r>
          </a:p>
          <a:p>
            <a:endParaRPr lang="en-GB" sz="240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GB" sz="2400" smtClean="0">
              <a:ea typeface="ＭＳ Ｐゴシック" pitchFamily="34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60A97-41F0-4664-8F59-D9F5CCDD74DB}" type="slidenum">
              <a:rPr lang="en-GB"/>
              <a:pPr/>
              <a:t>6</a:t>
            </a:fld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1484313"/>
            <a:ext cx="828198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58775" lvl="1" indent="-179388">
              <a:spcBef>
                <a:spcPct val="50000"/>
              </a:spcBef>
              <a:buClr>
                <a:schemeClr val="bg1"/>
              </a:buClr>
              <a:defRPr/>
            </a:pPr>
            <a:endParaRPr lang="en-GB" sz="3200" dirty="0">
              <a:latin typeface="Arial" charset="0"/>
              <a:ea typeface="ＭＳ Ｐゴシック" charset="0"/>
            </a:endParaRPr>
          </a:p>
        </p:txBody>
      </p:sp>
      <p:pic>
        <p:nvPicPr>
          <p:cNvPr id="20486" name="Picture 5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250" y="-242888"/>
            <a:ext cx="6996113" cy="1417638"/>
          </a:xfrm>
        </p:spPr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chemeClr val="bg1"/>
                </a:solidFill>
                <a:cs typeface="+mj-cs"/>
              </a:rPr>
              <a:t>Le norme Schengen</a:t>
            </a:r>
            <a:endParaRPr lang="it-IT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smtClean="0">
                <a:ea typeface="ＭＳ Ｐゴシック" pitchFamily="34" charset="-128"/>
              </a:rPr>
              <a:t>La spazio Schengen è una zona all</a:t>
            </a:r>
            <a:r>
              <a:rPr lang="it-IT" altLang="en-GB" sz="2800" smtClean="0">
                <a:ea typeface="ＭＳ Ｐゴシック" pitchFamily="34" charset="-128"/>
              </a:rPr>
              <a:t>’</a:t>
            </a:r>
            <a:r>
              <a:rPr lang="it-IT" sz="2800" smtClean="0">
                <a:ea typeface="ＭＳ Ｐゴシック" pitchFamily="34" charset="-128"/>
              </a:rPr>
              <a:t>interno dell</a:t>
            </a:r>
            <a:r>
              <a:rPr lang="it-IT" altLang="en-GB" sz="2800" smtClean="0">
                <a:ea typeface="ＭＳ Ｐゴシック" pitchFamily="34" charset="-128"/>
              </a:rPr>
              <a:t>’</a:t>
            </a:r>
            <a:r>
              <a:rPr lang="it-IT" sz="2800" smtClean="0">
                <a:ea typeface="ＭＳ Ｐゴシック" pitchFamily="34" charset="-128"/>
              </a:rPr>
              <a:t>Unione Europea dove non esistono controlli alle frontiere. Paesi UE tranne, Bulgaria, Cipro, Romania, UK e Irlanda. A questa zona si applicano le norme Schengen.</a:t>
            </a:r>
          </a:p>
          <a:p>
            <a:r>
              <a:rPr lang="it-IT" sz="2800" smtClean="0">
                <a:ea typeface="ＭＳ Ｐゴシック" pitchFamily="34" charset="-128"/>
              </a:rPr>
              <a:t>Alle frontiere esterne controlli minimi e corsie preferenziali. Familiari non-UE visto uniforme valido per tutti i paesi Schengen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BC0D5-CBBB-47A8-A732-31D355970557}" type="slidenum">
              <a:rPr lang="en-GB"/>
              <a:pPr/>
              <a:t>7</a:t>
            </a:fld>
            <a:endParaRPr lang="en-GB"/>
          </a:p>
        </p:txBody>
      </p:sp>
      <p:pic>
        <p:nvPicPr>
          <p:cNvPr id="21509" name="Picture 8" descr="New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812800" y="841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chemeClr val="bg1"/>
                </a:solidFill>
                <a:cs typeface="+mj-cs"/>
              </a:rPr>
              <a:t>I primi 3 mesi</a:t>
            </a:r>
            <a:endParaRPr lang="it-IT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Una volta varcata la frontiera…diritto di soggiorno per un massimo di 3 mesi senza altre condizioni o formalità. Unica condizione: documento di identità</a:t>
            </a:r>
          </a:p>
          <a:p>
            <a:r>
              <a:rPr lang="it-IT" smtClean="0">
                <a:ea typeface="ＭＳ Ｐゴシック" pitchFamily="34" charset="-128"/>
              </a:rPr>
              <a:t>Regime speciale per chi cerca lavoro: 6 mesi e oltre se esistono concrete possibilità di essere assunti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95F0B-ACBE-4B6D-B182-A23DEA8D7035}" type="slidenum">
              <a:rPr lang="en-GB"/>
              <a:pPr/>
              <a:t>8</a:t>
            </a:fld>
            <a:endParaRPr lang="en-GB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07950" y="1125538"/>
            <a:ext cx="80645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1096963" lvl="1" indent="-285750" algn="l">
              <a:lnSpc>
                <a:spcPct val="90000"/>
              </a:lnSpc>
              <a:spcBef>
                <a:spcPct val="100000"/>
              </a:spcBef>
              <a:spcAft>
                <a:spcPct val="20000"/>
              </a:spcAft>
              <a:buClr>
                <a:srgbClr val="009999"/>
              </a:buClr>
              <a:buFont typeface="Wingdings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  <a:p>
            <a:pPr marL="1096963" lvl="1" indent="-285750" algn="l">
              <a:lnSpc>
                <a:spcPct val="90000"/>
              </a:lnSpc>
              <a:spcBef>
                <a:spcPct val="100000"/>
              </a:spcBef>
              <a:spcAft>
                <a:spcPct val="20000"/>
              </a:spcAft>
              <a:buClr>
                <a:srgbClr val="009999"/>
              </a:buClr>
              <a:buFont typeface="Wingdings" charset="0"/>
              <a:buNone/>
              <a:defRPr/>
            </a:pPr>
            <a:endParaRPr lang="en-GB" sz="24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23558" name="Picture 8" descr="New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>
              <a:latin typeface="Arial" charset="0"/>
              <a:ea typeface="ＭＳ Ｐゴシック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22225"/>
            <a:ext cx="8516938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dirty="0" smtClean="0">
                <a:solidFill>
                  <a:schemeClr val="bg1"/>
                </a:solidFill>
                <a:cs typeface="+mj-cs"/>
              </a:rPr>
              <a:t>     Dichiarare la propria presenza</a:t>
            </a:r>
            <a:endParaRPr lang="it-IT" sz="36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Il paese UE ospitante può chiedere al cittadino e ai suoi familiari di dichiarare la propria presenza entro un termine ragionevole dal loro arrivo</a:t>
            </a:r>
          </a:p>
          <a:p>
            <a:r>
              <a:rPr lang="it-IT" smtClean="0">
                <a:ea typeface="ＭＳ Ｐゴシック" pitchFamily="34" charset="-128"/>
              </a:rPr>
              <a:t>Facoltà discrezionale degli Stati membri. Sanzioni amministrative proporzionali e non discriminatorie in caso di violazione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E7558A-5E26-492A-BBE1-8A95C4F05657}" type="slidenum">
              <a:rPr lang="en-GB"/>
              <a:pPr/>
              <a:t>9</a:t>
            </a:fld>
            <a:endParaRPr lang="en-GB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95288" y="1412875"/>
            <a:ext cx="8281987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>
              <a:buFont typeface="Arial"/>
              <a:buChar char="•"/>
              <a:defRPr/>
            </a:pPr>
            <a:endParaRPr lang="it-IT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25606" name="Picture 7" descr="New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6731</TotalTime>
  <Words>1786</Words>
  <Application>Microsoft Macintosh PowerPoint</Application>
  <PresentationFormat>Presentazione su schermo (4:3)</PresentationFormat>
  <Paragraphs>185</Paragraphs>
  <Slides>28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4" baseType="lpstr">
      <vt:lpstr>Arial</vt:lpstr>
      <vt:lpstr>ＭＳ Ｐゴシック</vt:lpstr>
      <vt:lpstr>Arial Black</vt:lpstr>
      <vt:lpstr>Wingdings</vt:lpstr>
      <vt:lpstr>Garamond</vt:lpstr>
      <vt:lpstr>Default Design</vt:lpstr>
      <vt:lpstr>  “Libertà di circolazione e di soggiorno in Europa” </vt:lpstr>
      <vt:lpstr>Che cos’è la cittadinanza dell’Unione?</vt:lpstr>
      <vt:lpstr>Diritto alla libera circolazione</vt:lpstr>
      <vt:lpstr>Chi ne ha diritto?</vt:lpstr>
      <vt:lpstr>     Dove si esercita il diritto?</vt:lpstr>
      <vt:lpstr>Prima di partire</vt:lpstr>
      <vt:lpstr>Le norme Schengen</vt:lpstr>
      <vt:lpstr>I primi 3 mesi</vt:lpstr>
      <vt:lpstr>     Dichiarare la propria presenza</vt:lpstr>
      <vt:lpstr>Dopo 3 mesi 1</vt:lpstr>
      <vt:lpstr>Dopo 3 mesi  2</vt:lpstr>
      <vt:lpstr>Dopo 3 mesi  3</vt:lpstr>
      <vt:lpstr>Dopo 3 mesi 4</vt:lpstr>
      <vt:lpstr>     Formalità amministrative</vt:lpstr>
      <vt:lpstr>     Documenti necessari 1</vt:lpstr>
      <vt:lpstr>     Documenti necessari 2</vt:lpstr>
      <vt:lpstr>     Documenti necessari</vt:lpstr>
      <vt:lpstr>     Sanzioni</vt:lpstr>
      <vt:lpstr>     Conservazione del diritto di soggiorno</vt:lpstr>
      <vt:lpstr>     Conservazione del diritto di soggiorno</vt:lpstr>
      <vt:lpstr>     Conservazione del diritto di soggiorno</vt:lpstr>
      <vt:lpstr>     Conservazione del diritto di soggiorno</vt:lpstr>
      <vt:lpstr>Diritto di soggiorno permanente</vt:lpstr>
      <vt:lpstr>Parità di trattamento</vt:lpstr>
      <vt:lpstr>Limitazioni</vt:lpstr>
      <vt:lpstr>  Come far valere i propri diritti</vt:lpstr>
      <vt:lpstr>Link utili</vt:lpstr>
      <vt:lpstr>Your Europe Advice 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SOLVIT in the world</dc:title>
  <dc:creator>strondo</dc:creator>
  <cp:lastModifiedBy>Carrefour Urbino</cp:lastModifiedBy>
  <cp:revision>168</cp:revision>
  <dcterms:created xsi:type="dcterms:W3CDTF">2008-06-06T16:06:22Z</dcterms:created>
  <dcterms:modified xsi:type="dcterms:W3CDTF">2014-07-25T10:29:33Z</dcterms:modified>
</cp:coreProperties>
</file>