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10" r:id="rId2"/>
    <p:sldId id="309" r:id="rId3"/>
    <p:sldId id="301" r:id="rId4"/>
    <p:sldId id="303" r:id="rId5"/>
    <p:sldId id="304" r:id="rId6"/>
    <p:sldId id="259" r:id="rId7"/>
    <p:sldId id="260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83" r:id="rId18"/>
    <p:sldId id="284" r:id="rId19"/>
    <p:sldId id="285" r:id="rId20"/>
    <p:sldId id="286" r:id="rId21"/>
    <p:sldId id="281" r:id="rId22"/>
    <p:sldId id="282" r:id="rId23"/>
    <p:sldId id="287" r:id="rId24"/>
    <p:sldId id="272" r:id="rId25"/>
    <p:sldId id="295" r:id="rId26"/>
    <p:sldId id="296" r:id="rId27"/>
    <p:sldId id="297" r:id="rId28"/>
    <p:sldId id="298" r:id="rId29"/>
    <p:sldId id="273" r:id="rId30"/>
    <p:sldId id="288" r:id="rId31"/>
    <p:sldId id="274" r:id="rId32"/>
    <p:sldId id="289" r:id="rId33"/>
    <p:sldId id="275" r:id="rId34"/>
    <p:sldId id="276" r:id="rId35"/>
    <p:sldId id="290" r:id="rId36"/>
    <p:sldId id="299" r:id="rId37"/>
    <p:sldId id="300" r:id="rId38"/>
    <p:sldId id="291" r:id="rId39"/>
    <p:sldId id="279" r:id="rId40"/>
    <p:sldId id="280" r:id="rId41"/>
    <p:sldId id="305" r:id="rId42"/>
    <p:sldId id="308" r:id="rId43"/>
    <p:sldId id="307" r:id="rId44"/>
    <p:sldId id="306" r:id="rId45"/>
    <p:sldId id="292" r:id="rId46"/>
    <p:sldId id="294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A2A"/>
    <a:srgbClr val="0000FF"/>
    <a:srgbClr val="009ED6"/>
    <a:srgbClr val="F8E19F"/>
    <a:srgbClr val="FF66CC"/>
    <a:srgbClr val="F0A22E"/>
    <a:srgbClr val="FF9933"/>
    <a:srgbClr val="6EA9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38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60C69-0034-4CFA-BA36-B215C7F9944C}" type="datetimeFigureOut">
              <a:rPr lang="it-IT" smtClean="0"/>
              <a:pPr/>
              <a:t>22/10/2014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8165E-F5C6-42B4-AE70-34EB3E92756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D405A-D2DF-4C72-B8EB-2CE9C40E07B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165E-F5C6-42B4-AE70-34EB3E92756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49060D-8F92-4BF9-A2E2-2BF56A371EE9}" type="slidenum">
              <a:rPr lang="it-IT" smtClean="0">
                <a:latin typeface="Calibri" panose="020F0502020204030204" pitchFamily="34" charset="0"/>
              </a:rPr>
              <a:pPr/>
              <a:t>24</a:t>
            </a:fld>
            <a:endParaRPr 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49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7C3A-10DD-474E-8ADB-47362461A688}" type="datetime1">
              <a:rPr lang="it-IT" smtClean="0"/>
              <a:t>22/10/2014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7BB7-5CB2-492F-90CE-5F9DBB8917C0}" type="datetime1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BB4D-B7A3-49EA-BE20-8A14BA30BBE2}" type="datetime1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r" eaLnBrk="1" hangingPunct="1">
              <a:defRPr/>
            </a:pPr>
            <a:fld id="{F2A3A44D-0D24-4372-B118-91C37C82502C}" type="slidenum">
              <a:rPr lang="it-IT" sz="1000" i="1" smtClean="0">
                <a:solidFill>
                  <a:srgbClr val="CC6600"/>
                </a:solidFill>
                <a:latin typeface="Century Gothic"/>
              </a:rPr>
              <a:pPr algn="r" eaLnBrk="1" hangingPunct="1">
                <a:defRPr/>
              </a:pPr>
              <a:t>‹N›</a:t>
            </a:fld>
            <a:endParaRPr lang="it-IT" sz="1000" i="1" dirty="0">
              <a:solidFill>
                <a:srgbClr val="CC6600"/>
              </a:solidFill>
              <a:latin typeface="Century Gothic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8" name="Rectangle 14"/>
          <p:cNvSpPr/>
          <p:nvPr userDrawn="1"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64D9-3D20-4FD1-9CA0-094990FB27DC}" type="datetime1">
              <a:rPr lang="it-IT" smtClean="0"/>
              <a:t>22/10/2014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8EF7-695C-4C30-8126-95799A3AC5DD}" type="datetime1">
              <a:rPr lang="it-IT" smtClean="0"/>
              <a:t>22/10/2014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521-D9C9-411E-A299-4B63A4FA2588}" type="datetime1">
              <a:rPr lang="it-IT" smtClean="0"/>
              <a:t>22/10/2014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A9A8-3859-411B-9BE9-86C2688AA251}" type="datetime1">
              <a:rPr lang="it-IT" smtClean="0"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2FF4-F118-431A-A62F-A284994A6423}" type="datetime1">
              <a:rPr lang="it-IT" smtClean="0"/>
              <a:t>22/10/2014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83A6-0089-410F-BDC8-77C4396A7600}" type="datetime1">
              <a:rPr lang="it-IT" smtClean="0"/>
              <a:t>22/10/2014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0AA9-4187-4363-930F-0BB7B961AA74}" type="datetime1">
              <a:rPr lang="it-IT" smtClean="0"/>
              <a:t>22/10/2014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ECB-ACDA-4CA8-B489-F7485C1FD6F6}" type="datetime1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619DAD-137C-46B9-8269-EABC1EF641FB}" type="datetime1">
              <a:rPr lang="it-IT" smtClean="0"/>
              <a:t>22/10/2014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7BAF1A-4243-4C4B-A229-0A991906207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ifeplus@minambiente.it" TargetMode="External"/><Relationship Id="rId2" Type="http://schemas.openxmlformats.org/officeDocument/2006/relationships/hyperlink" Target="http://www.minambiente.it/pagina/programma-lambiente-e-lazione-il-clima-life-2014-202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ec.europa.eu/environment/lif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rasmusplus.it/" TargetMode="External"/><Relationship Id="rId3" Type="http://schemas.openxmlformats.org/officeDocument/2006/relationships/hyperlink" Target="mailto:leoprojet@isfol.it" TargetMode="External"/><Relationship Id="rId7" Type="http://schemas.openxmlformats.org/officeDocument/2006/relationships/hyperlink" Target="mailto:direzione@agenziagiovani.it" TargetMode="External"/><Relationship Id="rId2" Type="http://schemas.openxmlformats.org/officeDocument/2006/relationships/hyperlink" Target="http://www.programmaleonardo.net/llp/home.a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genziagiovani.it/" TargetMode="External"/><Relationship Id="rId5" Type="http://schemas.openxmlformats.org/officeDocument/2006/relationships/hyperlink" Target="mailto:agenziallp@indire.it" TargetMode="External"/><Relationship Id="rId4" Type="http://schemas.openxmlformats.org/officeDocument/2006/relationships/hyperlink" Target="http://www.programmallp.it/" TargetMode="External"/><Relationship Id="rId9" Type="http://schemas.openxmlformats.org/officeDocument/2006/relationships/hyperlink" Target="http://ec.europa.eu/education/erasmus-plus/index_en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desktop/en/home.html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leilagiuseppina.nista@beniculturali.it" TargetMode="External"/><Relationship Id="rId2" Type="http://schemas.openxmlformats.org/officeDocument/2006/relationships/hyperlink" Target="mailto:antennaculturale@beniculturali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culture/creative-europe/index_en.htm" TargetMode="External"/><Relationship Id="rId5" Type="http://schemas.openxmlformats.org/officeDocument/2006/relationships/hyperlink" Target="mailto:info@antennamediatorino.eu" TargetMode="External"/><Relationship Id="rId4" Type="http://schemas.openxmlformats.org/officeDocument/2006/relationships/hyperlink" Target="mailto:info@mediadeskitalia.eu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europa.eu/europedirect/meet_us/index_en.htm" TargetMode="External"/><Relationship Id="rId3" Type="http://schemas.openxmlformats.org/officeDocument/2006/relationships/hyperlink" Target="http://www.europarl.europa.eu/news/it" TargetMode="External"/><Relationship Id="rId7" Type="http://schemas.openxmlformats.org/officeDocument/2006/relationships/hyperlink" Target="http://www.vivieuropa.it/" TargetMode="External"/><Relationship Id="rId2" Type="http://schemas.openxmlformats.org/officeDocument/2006/relationships/hyperlink" Target="http://ec.europa.eu/index_it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youth" TargetMode="External"/><Relationship Id="rId5" Type="http://schemas.openxmlformats.org/officeDocument/2006/relationships/hyperlink" Target="http://eur-lex.europa.eu/JOIndex.do?ihmlang=it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hub.coe.int/" TargetMode="External"/><Relationship Id="rId9" Type="http://schemas.openxmlformats.org/officeDocument/2006/relationships/hyperlink" Target="http://www.europedirectmarche.it/index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ttangolo 5"/>
          <p:cNvSpPr>
            <a:spLocks noChangeArrowheads="1"/>
          </p:cNvSpPr>
          <p:nvPr/>
        </p:nvSpPr>
        <p:spPr bwMode="auto">
          <a:xfrm>
            <a:off x="714375" y="910927"/>
            <a:ext cx="77041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t-IT" sz="3200" dirty="0">
              <a:latin typeface="Georgia" panose="02040502050405020303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EA8B00"/>
                </a:solidFill>
                <a:latin typeface="Georgia" panose="02040502050405020303" pitchFamily="18" charset="0"/>
              </a:rPr>
              <a:t>Il budget per la </a:t>
            </a:r>
            <a:r>
              <a:rPr lang="en-US" sz="3200" b="1" dirty="0" err="1">
                <a:solidFill>
                  <a:srgbClr val="EA8B00"/>
                </a:solidFill>
                <a:latin typeface="Georgia" panose="02040502050405020303" pitchFamily="18" charset="0"/>
              </a:rPr>
              <a:t>crescita</a:t>
            </a:r>
            <a:r>
              <a:rPr lang="en-US" sz="3200" b="1" dirty="0">
                <a:solidFill>
                  <a:srgbClr val="EA8B00"/>
                </a:solidFill>
                <a:latin typeface="Georgia" panose="02040502050405020303" pitchFamily="18" charset="0"/>
              </a:rPr>
              <a:t> 2014-2020 </a:t>
            </a:r>
            <a:endParaRPr lang="it-IT" sz="3200" dirty="0">
              <a:solidFill>
                <a:srgbClr val="EA8B00"/>
              </a:solidFill>
              <a:latin typeface="Georgia" panose="02040502050405020303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19" r="38100"/>
          <a:stretch>
            <a:fillRect/>
          </a:stretch>
        </p:blipFill>
        <p:spPr bwMode="auto">
          <a:xfrm>
            <a:off x="2714625" y="2848322"/>
            <a:ext cx="3311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00" r="13782" b="68396"/>
          <a:stretch>
            <a:fillRect/>
          </a:stretch>
        </p:blipFill>
        <p:spPr bwMode="auto">
          <a:xfrm>
            <a:off x="5715000" y="2848322"/>
            <a:ext cx="214312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681" b="52831"/>
          <a:stretch>
            <a:fillRect/>
          </a:stretch>
        </p:blipFill>
        <p:spPr bwMode="auto">
          <a:xfrm>
            <a:off x="642938" y="2705447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500438" y="4491384"/>
            <a:ext cx="785812" cy="369888"/>
          </a:xfrm>
          <a:prstGeom prst="rect">
            <a:avLst/>
          </a:prstGeom>
          <a:solidFill>
            <a:srgbClr val="85A7B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66%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500563" y="3907184"/>
            <a:ext cx="785812" cy="369888"/>
          </a:xfrm>
          <a:prstGeom prst="rect">
            <a:avLst/>
          </a:prstGeom>
          <a:solidFill>
            <a:srgbClr val="45797F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34%</a:t>
            </a:r>
          </a:p>
        </p:txBody>
      </p:sp>
      <p:sp>
        <p:nvSpPr>
          <p:cNvPr id="13" name="Titolo 3"/>
          <p:cNvSpPr txBox="1">
            <a:spLocks/>
          </p:cNvSpPr>
          <p:nvPr/>
        </p:nvSpPr>
        <p:spPr>
          <a:xfrm>
            <a:off x="457200" y="47625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fondi a gestione indiretta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47703"/>
            <a:ext cx="2952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e 11"/>
          <p:cNvSpPr/>
          <p:nvPr/>
        </p:nvSpPr>
        <p:spPr>
          <a:xfrm>
            <a:off x="5429250" y="2851174"/>
            <a:ext cx="2714625" cy="1009874"/>
          </a:xfrm>
          <a:prstGeom prst="ellipse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42988" y="142875"/>
            <a:ext cx="71294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EA8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Paesi eleggibili 2014-2020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402748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ttangolo 7"/>
          <p:cNvSpPr>
            <a:spLocks noChangeArrowheads="1"/>
          </p:cNvSpPr>
          <p:nvPr/>
        </p:nvSpPr>
        <p:spPr bwMode="auto">
          <a:xfrm>
            <a:off x="4643438" y="1243013"/>
            <a:ext cx="27368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b="1">
              <a:latin typeface="Georgia" panose="02040502050405020303" pitchFamily="18" charset="0"/>
            </a:endParaRPr>
          </a:p>
          <a:p>
            <a:pPr eaLnBrk="1" hangingPunct="1"/>
            <a:endParaRPr lang="it-IT" b="1">
              <a:latin typeface="Georgia" panose="02040502050405020303" pitchFamily="18" charset="0"/>
            </a:endParaRPr>
          </a:p>
          <a:p>
            <a:pPr eaLnBrk="1" hangingPunct="1"/>
            <a:r>
              <a:rPr lang="it-IT" b="1">
                <a:latin typeface="Georgia" panose="02040502050405020303" pitchFamily="18" charset="0"/>
              </a:rPr>
              <a:t>•</a:t>
            </a:r>
            <a:r>
              <a:rPr lang="it-IT" sz="2000" b="1">
                <a:latin typeface="Georgia" panose="02040502050405020303" pitchFamily="18" charset="0"/>
              </a:rPr>
              <a:t>Poco sviluppate</a:t>
            </a:r>
          </a:p>
          <a:p>
            <a:pPr eaLnBrk="1" hangingPunct="1"/>
            <a:endParaRPr lang="it-IT" sz="2000" b="1">
              <a:latin typeface="Georgia" panose="02040502050405020303" pitchFamily="18" charset="0"/>
            </a:endParaRPr>
          </a:p>
          <a:p>
            <a:pPr eaLnBrk="1" hangingPunct="1"/>
            <a:r>
              <a:rPr lang="it-IT" sz="2000" b="1">
                <a:latin typeface="Georgia" panose="02040502050405020303" pitchFamily="18" charset="0"/>
              </a:rPr>
              <a:t>• In transizione </a:t>
            </a:r>
          </a:p>
          <a:p>
            <a:pPr eaLnBrk="1" hangingPunct="1"/>
            <a:endParaRPr lang="it-IT" sz="2000" b="1">
              <a:latin typeface="Georgia" panose="02040502050405020303" pitchFamily="18" charset="0"/>
            </a:endParaRPr>
          </a:p>
          <a:p>
            <a:pPr eaLnBrk="1" hangingPunct="1"/>
            <a:r>
              <a:rPr lang="it-IT" sz="2000" b="1">
                <a:latin typeface="Georgia" panose="02040502050405020303" pitchFamily="18" charset="0"/>
              </a:rPr>
              <a:t>• Più sviluppate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1855" b="89713"/>
          <a:stretch>
            <a:fillRect/>
          </a:stretch>
        </p:blipFill>
        <p:spPr bwMode="auto">
          <a:xfrm>
            <a:off x="214313" y="1500188"/>
            <a:ext cx="18573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metto 2 8"/>
          <p:cNvSpPr/>
          <p:nvPr/>
        </p:nvSpPr>
        <p:spPr>
          <a:xfrm>
            <a:off x="4572000" y="1571625"/>
            <a:ext cx="2500313" cy="2357438"/>
          </a:xfrm>
          <a:prstGeom prst="wedgeRoundRectCallout">
            <a:avLst>
              <a:gd name="adj1" fmla="val -6980"/>
              <a:gd name="adj2" fmla="val 68965"/>
              <a:gd name="adj3" fmla="val 16667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715000" y="4143375"/>
            <a:ext cx="2857500" cy="19383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/>
              <a:t>Suddivisione fondi in base a necessità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/>
              <a:t>L’obiettivo della Politica di Coesione è quella di ridurre le disparità economiche, sociali e territoriali tra le varie regioni europee. </a:t>
            </a:r>
            <a:endParaRPr lang="it-IT" i="1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116013" y="-71438"/>
            <a:ext cx="6696075" cy="12001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>
              <a:solidFill>
                <a:srgbClr val="EA8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Situazione italiana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694"/>
          <a:stretch>
            <a:fillRect/>
          </a:stretch>
        </p:blipFill>
        <p:spPr bwMode="auto">
          <a:xfrm>
            <a:off x="179388" y="1335088"/>
            <a:ext cx="403225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ttangolo 7"/>
          <p:cNvSpPr>
            <a:spLocks noChangeArrowheads="1"/>
          </p:cNvSpPr>
          <p:nvPr/>
        </p:nvSpPr>
        <p:spPr bwMode="auto">
          <a:xfrm>
            <a:off x="1476375" y="685800"/>
            <a:ext cx="3419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>
              <a:latin typeface="Georgia" panose="02040502050405020303" pitchFamily="18" charset="0"/>
            </a:endParaRPr>
          </a:p>
          <a:p>
            <a:pPr eaLnBrk="1" hangingPunct="1"/>
            <a:r>
              <a:rPr lang="it-IT" b="1">
                <a:latin typeface="Georgia" panose="02040502050405020303" pitchFamily="18" charset="0"/>
              </a:rPr>
              <a:t>2007-2013 </a:t>
            </a:r>
            <a:endParaRPr lang="it-IT">
              <a:latin typeface="Georgia" panose="02040502050405020303" pitchFamily="18" charset="0"/>
            </a:endParaRPr>
          </a:p>
        </p:txBody>
      </p:sp>
      <p:sp>
        <p:nvSpPr>
          <p:cNvPr id="13318" name="Rettangolo 8"/>
          <p:cNvSpPr>
            <a:spLocks noChangeArrowheads="1"/>
          </p:cNvSpPr>
          <p:nvPr/>
        </p:nvSpPr>
        <p:spPr bwMode="auto">
          <a:xfrm>
            <a:off x="5867400" y="685800"/>
            <a:ext cx="2233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>
              <a:latin typeface="Georgia" panose="02040502050405020303" pitchFamily="18" charset="0"/>
            </a:endParaRPr>
          </a:p>
          <a:p>
            <a:pPr eaLnBrk="1" hangingPunct="1"/>
            <a:r>
              <a:rPr lang="it-IT" b="1">
                <a:latin typeface="Georgia" panose="02040502050405020303" pitchFamily="18" charset="0"/>
              </a:rPr>
              <a:t>2014-2020 </a:t>
            </a:r>
            <a:endParaRPr lang="it-IT">
              <a:latin typeface="Georgia" panose="02040502050405020303" pitchFamily="18" charset="0"/>
            </a:endParaRP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694"/>
          <a:stretch>
            <a:fillRect/>
          </a:stretch>
        </p:blipFill>
        <p:spPr bwMode="auto">
          <a:xfrm>
            <a:off x="4786313" y="1335088"/>
            <a:ext cx="424815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107" r="26343" b="5450"/>
          <a:stretch>
            <a:fillRect/>
          </a:stretch>
        </p:blipFill>
        <p:spPr bwMode="auto">
          <a:xfrm>
            <a:off x="4751388" y="5072063"/>
            <a:ext cx="4249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107" r="22397" b="3738"/>
          <a:stretch>
            <a:fillRect/>
          </a:stretch>
        </p:blipFill>
        <p:spPr bwMode="auto">
          <a:xfrm>
            <a:off x="71438" y="5051425"/>
            <a:ext cx="46672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71550" y="214313"/>
            <a:ext cx="7129463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Suddivisione fondi</a:t>
            </a:r>
            <a:endParaRPr lang="it-IT" sz="3000" dirty="0">
              <a:solidFill>
                <a:srgbClr val="EA8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597693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ttangolo 7"/>
          <p:cNvSpPr>
            <a:spLocks noChangeArrowheads="1"/>
          </p:cNvSpPr>
          <p:nvPr/>
        </p:nvSpPr>
        <p:spPr bwMode="auto">
          <a:xfrm>
            <a:off x="322263" y="3286125"/>
            <a:ext cx="19637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b="1">
              <a:solidFill>
                <a:srgbClr val="EA8B00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it-IT" sz="2800" b="1">
                <a:solidFill>
                  <a:srgbClr val="EA8B00"/>
                </a:solidFill>
                <a:latin typeface="Georgia" panose="02040502050405020303" pitchFamily="18" charset="0"/>
              </a:rPr>
              <a:t>Italia </a:t>
            </a:r>
          </a:p>
          <a:p>
            <a:pPr eaLnBrk="1" hangingPunct="1"/>
            <a:r>
              <a:rPr lang="it-IT" sz="2800" b="1">
                <a:solidFill>
                  <a:srgbClr val="EA8B00"/>
                </a:solidFill>
                <a:latin typeface="Georgia" panose="02040502050405020303" pitchFamily="18" charset="0"/>
              </a:rPr>
              <a:t>29 Mld € </a:t>
            </a:r>
          </a:p>
        </p:txBody>
      </p:sp>
      <p:sp>
        <p:nvSpPr>
          <p:cNvPr id="10" name="Fumetto 2 9"/>
          <p:cNvSpPr/>
          <p:nvPr/>
        </p:nvSpPr>
        <p:spPr>
          <a:xfrm>
            <a:off x="3286125" y="4000500"/>
            <a:ext cx="3071813" cy="285750"/>
          </a:xfrm>
          <a:prstGeom prst="wedgeRoundRectCallout">
            <a:avLst>
              <a:gd name="adj1" fmla="val -93898"/>
              <a:gd name="adj2" fmla="val -39318"/>
              <a:gd name="adj3" fmla="val 16667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00063" y="46365"/>
            <a:ext cx="81010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FONDI STRUTTURALI</a:t>
            </a:r>
            <a:endParaRPr lang="it-IT" sz="2400" dirty="0">
              <a:solidFill>
                <a:srgbClr val="EA8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2875" y="637208"/>
            <a:ext cx="2786063" cy="923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FESR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Fondo Europeo di Sviluppo Regionale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3357563" y="620688"/>
            <a:ext cx="287062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Fondo Sociale Europeo</a:t>
            </a:r>
          </a:p>
        </p:txBody>
      </p:sp>
      <p:sp>
        <p:nvSpPr>
          <p:cNvPr id="9" name="Rettangolo 8"/>
          <p:cNvSpPr/>
          <p:nvPr/>
        </p:nvSpPr>
        <p:spPr>
          <a:xfrm>
            <a:off x="6372200" y="620688"/>
            <a:ext cx="25574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Fondo di Coesione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14313" y="5791200"/>
            <a:ext cx="3061543" cy="923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FEASR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Fondo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Europeo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Agricolo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 lo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Sviluppo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Rurale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857875" y="5791200"/>
            <a:ext cx="3008313" cy="923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FEAMP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Fondo Europeo per gli Affari marittimi</a:t>
            </a:r>
          </a:p>
        </p:txBody>
      </p:sp>
      <p:sp>
        <p:nvSpPr>
          <p:cNvPr id="2" name="Fumetto 2 1"/>
          <p:cNvSpPr/>
          <p:nvPr/>
        </p:nvSpPr>
        <p:spPr>
          <a:xfrm>
            <a:off x="179388" y="1628800"/>
            <a:ext cx="2749550" cy="1917700"/>
          </a:xfrm>
          <a:prstGeom prst="wedgeRoundRectCallout">
            <a:avLst>
              <a:gd name="adj1" fmla="val 24650"/>
              <a:gd name="adj2" fmla="val -57724"/>
              <a:gd name="adj3" fmla="val 16667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just" eaLnBrk="1" hangingPunct="1">
              <a:defRPr/>
            </a:pPr>
            <a:r>
              <a:rPr lang="it-IT" sz="1600" dirty="0"/>
              <a:t>Regioni più sviluppate e Regioni di transizione, almeno l’80% delle risorse destinato a efficienza energetica, energie rinnovabili, all’innovazione e sostegno alle PMI.</a:t>
            </a:r>
          </a:p>
        </p:txBody>
      </p:sp>
      <p:sp>
        <p:nvSpPr>
          <p:cNvPr id="20" name="Fumetto 2 19"/>
          <p:cNvSpPr/>
          <p:nvPr/>
        </p:nvSpPr>
        <p:spPr>
          <a:xfrm>
            <a:off x="3059832" y="1412230"/>
            <a:ext cx="3168352" cy="2448818"/>
          </a:xfrm>
          <a:prstGeom prst="wedgeRoundRectCallout">
            <a:avLst>
              <a:gd name="adj1" fmla="val 17097"/>
              <a:gd name="adj2" fmla="val -56277"/>
              <a:gd name="adj3" fmla="val 16667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just" eaLnBrk="1" hangingPunct="1">
              <a:defRPr/>
            </a:pPr>
            <a:r>
              <a:rPr lang="it-IT" sz="1600" dirty="0"/>
              <a:t>Strumento per investire nelle risorse umane. Consente di accrescere le opportunità di </a:t>
            </a:r>
            <a:r>
              <a:rPr lang="it-IT" sz="1600" spc="-50" dirty="0"/>
              <a:t>occupazione</a:t>
            </a:r>
            <a:r>
              <a:rPr lang="it-IT" sz="1600" dirty="0"/>
              <a:t> dei cittadini europei, promuovere lo sviluppo dell’istruzione e </a:t>
            </a:r>
            <a:r>
              <a:rPr lang="it-IT" sz="1600" spc="-50" dirty="0"/>
              <a:t>migliorare</a:t>
            </a:r>
            <a:r>
              <a:rPr lang="it-IT" sz="1600" dirty="0"/>
              <a:t> la situazione dei soggetti più vulnerabili a rischio di povertà.</a:t>
            </a:r>
          </a:p>
        </p:txBody>
      </p:sp>
      <p:sp>
        <p:nvSpPr>
          <p:cNvPr id="21" name="Fumetto 2 20"/>
          <p:cNvSpPr/>
          <p:nvPr/>
        </p:nvSpPr>
        <p:spPr>
          <a:xfrm>
            <a:off x="6286500" y="1340768"/>
            <a:ext cx="2749550" cy="2284413"/>
          </a:xfrm>
          <a:prstGeom prst="wedgeRoundRectCallout">
            <a:avLst>
              <a:gd name="adj1" fmla="val 17239"/>
              <a:gd name="adj2" fmla="val -57501"/>
              <a:gd name="adj3" fmla="val 16667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just" eaLnBrk="1" hangingPunct="1">
              <a:defRPr/>
            </a:pPr>
            <a:r>
              <a:rPr lang="it-IT" sz="1600" dirty="0"/>
              <a:t>Consente agli Stati membri con un reddito nazionale lordo (RNL) per abitante inferiore al 90% della media dell’UE 28 di investire nelle reti di trasporto RTE-T e nell’ambiente.</a:t>
            </a:r>
          </a:p>
        </p:txBody>
      </p:sp>
      <p:sp>
        <p:nvSpPr>
          <p:cNvPr id="22" name="Fumetto 2 21"/>
          <p:cNvSpPr/>
          <p:nvPr/>
        </p:nvSpPr>
        <p:spPr>
          <a:xfrm>
            <a:off x="4427984" y="4005064"/>
            <a:ext cx="4608066" cy="1673424"/>
          </a:xfrm>
          <a:prstGeom prst="wedgeRoundRectCallout">
            <a:avLst>
              <a:gd name="adj1" fmla="val 25554"/>
              <a:gd name="adj2" fmla="val 58355"/>
              <a:gd name="adj3" fmla="val 16667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just" eaLnBrk="1" hangingPunct="1">
              <a:defRPr/>
            </a:pPr>
            <a:r>
              <a:rPr lang="it-IT" sz="1600" dirty="0"/>
              <a:t>Aiuterà i pescatori nel passaggio ad una pesca sostenibile e le comunità costiere a diversificare le loro economie. Finanzierà progetti destinati a creare nuovi posti di lavoro e a migliorare la qualità della vita nelle regioni costiere europee. </a:t>
            </a:r>
          </a:p>
        </p:txBody>
      </p:sp>
      <p:sp>
        <p:nvSpPr>
          <p:cNvPr id="23" name="Fumetto 2 22"/>
          <p:cNvSpPr/>
          <p:nvPr/>
        </p:nvSpPr>
        <p:spPr>
          <a:xfrm>
            <a:off x="230188" y="4004716"/>
            <a:ext cx="4053780" cy="1656532"/>
          </a:xfrm>
          <a:prstGeom prst="wedgeRoundRectCallout">
            <a:avLst>
              <a:gd name="adj1" fmla="val -22670"/>
              <a:gd name="adj2" fmla="val 58770"/>
              <a:gd name="adj3" fmla="val 16667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just" eaLnBrk="1" hangingPunct="1">
              <a:defRPr/>
            </a:pPr>
            <a:r>
              <a:rPr lang="it-IT" sz="1600" dirty="0"/>
              <a:t>Obiettivi: accrescere la competitività di tutti i </a:t>
            </a:r>
            <a:r>
              <a:rPr lang="it-IT" sz="1600" dirty="0" smtClean="0"/>
              <a:t>tipi agricoltura</a:t>
            </a:r>
            <a:r>
              <a:rPr lang="it-IT" sz="1600" dirty="0"/>
              <a:t>; migliorare la viabilità; promuovere l'efficienza delle risorse e la transizione verso un'economia a basse emissioni; potenziare occupazione e lo sviluppo delle aree rurali.</a:t>
            </a: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0391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83568" y="105273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alcuni link utili:</a:t>
            </a:r>
            <a:endParaRPr lang="it-IT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ttangolo 5"/>
          <p:cNvSpPr>
            <a:spLocks noChangeArrowheads="1"/>
          </p:cNvSpPr>
          <p:nvPr/>
        </p:nvSpPr>
        <p:spPr bwMode="auto">
          <a:xfrm>
            <a:off x="0" y="1052736"/>
            <a:ext cx="8785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2800" b="1" dirty="0" smtClean="0">
                <a:solidFill>
                  <a:srgbClr val="EA8B00"/>
                </a:solidFill>
              </a:rPr>
              <a:t>Programmi comunitari - Programmi tematici</a:t>
            </a:r>
          </a:p>
          <a:p>
            <a:pPr algn="ctr" eaLnBrk="1" hangingPunct="1">
              <a:defRPr/>
            </a:pP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– di cui 36 di carattere specifico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2133600"/>
            <a:ext cx="86423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sz="2400" b="1" dirty="0">
                <a:solidFill>
                  <a:srgbClr val="EA8B00"/>
                </a:solidFill>
                <a:latin typeface="+mj-lt"/>
              </a:rPr>
              <a:t>Gestione: </a:t>
            </a:r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presentazione, valutazione e controllo sulla gestione dei progetti sono di competenza delle diverse Direzioni Generali (DG)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2413" y="3182938"/>
            <a:ext cx="86407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sz="2400" b="1" dirty="0">
                <a:solidFill>
                  <a:srgbClr val="EA8B00"/>
                </a:solidFill>
                <a:latin typeface="+mj-lt"/>
              </a:rPr>
              <a:t>Dimensione Transnazionale: </a:t>
            </a:r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 progetti devono essere realizzati in partenariato con almeno due organismi di due Stati Membri diversi.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0825" y="4221163"/>
            <a:ext cx="86423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sz="2400" b="1" dirty="0">
                <a:solidFill>
                  <a:srgbClr val="EA8B00"/>
                </a:solidFill>
                <a:latin typeface="+mj-lt"/>
              </a:rPr>
              <a:t>Cofinanziamento: </a:t>
            </a:r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La sovvenzione accordata ai partner del progetto è un contributo a fondo perduto che generalmente varia da 35% a 85% dei costi totali. E’ quindi necessario un cofinanziamento con risorse proprie del beneficiario, di fondi nazionali oppure di sponsor privati.</a:t>
            </a:r>
          </a:p>
        </p:txBody>
      </p:sp>
      <p:sp>
        <p:nvSpPr>
          <p:cNvPr id="10" name="Titolo 3"/>
          <p:cNvSpPr txBox="1">
            <a:spLocks/>
          </p:cNvSpPr>
          <p:nvPr/>
        </p:nvSpPr>
        <p:spPr>
          <a:xfrm>
            <a:off x="467544" y="18864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fondi a gestione diretta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763688" y="116632"/>
          <a:ext cx="3672408" cy="699287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672408"/>
              </a:tblGrid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Ambiente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2"/>
                      </a:pPr>
                      <a:r>
                        <a:rPr kumimoji="0" lang="it-IT" sz="2100" b="0" kern="1200" cap="none" spc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Comunicazione</a:t>
                      </a:r>
                      <a:endParaRPr kumimoji="0" lang="it-IT" sz="2100" b="0" kern="120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3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Cooperazione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4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5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Energia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6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7"/>
                      </a:pPr>
                      <a:r>
                        <a:rPr lang="it-IT" sz="2100" b="0" cap="none" spc="0" dirty="0" err="1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Governance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8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Istituzioni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9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Occupazione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3137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  PMI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servizi alle imprese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  Protezione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sicurezza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  Ricerca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sviluppo IT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3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Sanità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  Sviluppo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locale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5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Trasparenza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6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Trasporti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17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Turismo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  Welfare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5496" y="270892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diversi settori di intervento:</a:t>
            </a:r>
            <a:endParaRPr lang="it-IT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796136" y="116632"/>
          <a:ext cx="3240361" cy="1257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40361"/>
              </a:tblGrid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Meccanismo </a:t>
                      </a:r>
                      <a:r>
                        <a:rPr lang="it-IT" sz="950" u="none" strike="noStrike" dirty="0" err="1"/>
                        <a:t>Unionale</a:t>
                      </a:r>
                      <a:r>
                        <a:rPr lang="it-IT" sz="950" u="none" strike="noStrike" dirty="0"/>
                        <a:t> di protezione civile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Programma per l'ambiente e l'azione per il Clima (LIFE</a:t>
                      </a:r>
                      <a:r>
                        <a:rPr lang="it-IT" sz="950" u="none" strike="noStrike" dirty="0" smtClean="0"/>
                        <a:t>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a favore della </a:t>
                      </a:r>
                      <a:r>
                        <a:rPr lang="it-IT" sz="950" u="none" strike="noStrike" dirty="0" smtClean="0"/>
                        <a:t>Groenlandia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europeo di vicinato - </a:t>
                      </a:r>
                      <a:r>
                        <a:rPr lang="it-IT" sz="950" u="none" strike="noStrike" dirty="0" smtClean="0"/>
                        <a:t>ENI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per la cooperazione allo sviluppo - </a:t>
                      </a:r>
                      <a:r>
                        <a:rPr lang="it-IT" sz="9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per la cooperazione in materia di sicurezza nucleare - </a:t>
                      </a:r>
                      <a:r>
                        <a:rPr lang="it-IT" sz="950" u="none" strike="noStrike" dirty="0" smtClean="0"/>
                        <a:t>INSC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796136" y="1340768"/>
          <a:ext cx="3240360" cy="1397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40360"/>
              </a:tblGrid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Europa per i </a:t>
                      </a:r>
                      <a:r>
                        <a:rPr lang="it-IT" sz="950" u="none" strike="noStrike" dirty="0" smtClean="0"/>
                        <a:t>cittadini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796137" y="1628800"/>
          <a:ext cx="3240360" cy="977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40360"/>
              </a:tblGrid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a favore della </a:t>
                      </a:r>
                      <a:r>
                        <a:rPr lang="it-IT" sz="950" u="none" strike="noStrike" dirty="0" smtClean="0"/>
                        <a:t>Groenlandia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spc="0" dirty="0"/>
                        <a:t>Strumento finanziario per la promozione </a:t>
                      </a:r>
                      <a:r>
                        <a:rPr lang="it-IT" sz="950" u="none" strike="noStrike" spc="0" dirty="0" smtClean="0"/>
                        <a:t>della</a:t>
                      </a:r>
                      <a:r>
                        <a:rPr lang="it-IT" sz="950" u="none" strike="noStrike" spc="0" baseline="0" dirty="0" smtClean="0"/>
                        <a:t> d</a:t>
                      </a:r>
                      <a:r>
                        <a:rPr lang="it-IT" sz="950" u="none" strike="noStrike" spc="0" dirty="0" smtClean="0"/>
                        <a:t>emocrazia </a:t>
                      </a:r>
                      <a:r>
                        <a:rPr lang="it-IT" sz="950" u="none" strike="noStrike" spc="0" dirty="0"/>
                        <a:t>e dei diritti umani - </a:t>
                      </a:r>
                      <a:r>
                        <a:rPr lang="it-IT" sz="950" u="none" strike="noStrike" spc="0" dirty="0" smtClean="0"/>
                        <a:t>EIDHR</a:t>
                      </a:r>
                      <a:endParaRPr lang="it-IT" sz="1100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per l'assistenza alla preadesione - IPA </a:t>
                      </a:r>
                      <a:r>
                        <a:rPr lang="it-IT" sz="950" u="none" strike="noStrike" dirty="0" smtClean="0"/>
                        <a:t>II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per la cooperazione allo sviluppo - </a:t>
                      </a:r>
                      <a:r>
                        <a:rPr lang="it-IT" sz="9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796137" y="2636912"/>
          <a:ext cx="3168352" cy="698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68352"/>
              </a:tblGrid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Europa </a:t>
                      </a:r>
                      <a:r>
                        <a:rPr lang="it-IT" sz="950" u="none" strike="noStrike" dirty="0" smtClean="0"/>
                        <a:t>Creativa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Europa per i </a:t>
                      </a:r>
                      <a:r>
                        <a:rPr lang="it-IT" sz="950" u="none" strike="noStrike" dirty="0" smtClean="0"/>
                        <a:t>cittadini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a favore della </a:t>
                      </a:r>
                      <a:r>
                        <a:rPr lang="it-IT" sz="950" u="none" strike="noStrike" dirty="0" smtClean="0"/>
                        <a:t>Groenlandia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11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50" u="none" strike="noStrike" dirty="0"/>
                        <a:t>Strumento europeo di vicinato - </a:t>
                      </a:r>
                      <a:r>
                        <a:rPr lang="it-IT" sz="950" u="none" strike="noStrike" dirty="0" smtClean="0"/>
                        <a:t>ENI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Connettore 2 9"/>
          <p:cNvCxnSpPr/>
          <p:nvPr/>
        </p:nvCxnSpPr>
        <p:spPr>
          <a:xfrm flipV="1">
            <a:off x="5148064" y="260648"/>
            <a:ext cx="648072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148064" y="692696"/>
            <a:ext cx="64807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076056" y="980728"/>
            <a:ext cx="72008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076056" y="1340768"/>
            <a:ext cx="720080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5796136" y="3501008"/>
          <a:ext cx="3131840" cy="838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31840"/>
              </a:tblGrid>
              <a:tr h="0">
                <a:tc>
                  <a:txBody>
                    <a:bodyPr/>
                    <a:lstStyle/>
                    <a:p>
                      <a:pPr marL="0" lv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Meccanismo per collegare </a:t>
                      </a:r>
                      <a:r>
                        <a:rPr lang="it-IT" sz="950" u="none" strike="noStrike" dirty="0" smtClean="0"/>
                        <a:t>l'Europa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a favore della </a:t>
                      </a:r>
                      <a:r>
                        <a:rPr lang="it-IT" sz="950" u="none" strike="noStrike" dirty="0" smtClean="0"/>
                        <a:t>Groenlandia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per la cooperazione allo sviluppo - </a:t>
                      </a:r>
                      <a:r>
                        <a:rPr lang="it-IT" sz="9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per la cooperazione in materia di sicurezza nucleare - </a:t>
                      </a:r>
                      <a:r>
                        <a:rPr lang="it-IT" sz="950" u="none" strike="noStrike" dirty="0" smtClean="0"/>
                        <a:t>INSC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" name="Connettore 2 19"/>
          <p:cNvCxnSpPr/>
          <p:nvPr/>
        </p:nvCxnSpPr>
        <p:spPr>
          <a:xfrm>
            <a:off x="5004048" y="1844824"/>
            <a:ext cx="720080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228184" y="5589240"/>
            <a:ext cx="237626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Programmi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multisettoriali</a:t>
            </a:r>
            <a:endParaRPr lang="it-IT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alcuni esempi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796136" y="1340768"/>
            <a:ext cx="1224136" cy="144016"/>
          </a:xfrm>
          <a:prstGeom prst="rect">
            <a:avLst/>
          </a:prstGeom>
          <a:solidFill>
            <a:srgbClr val="009ED6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5796136" y="980728"/>
            <a:ext cx="3240360" cy="288032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5796136" y="2780928"/>
            <a:ext cx="1224136" cy="144016"/>
          </a:xfrm>
          <a:prstGeom prst="rect">
            <a:avLst/>
          </a:prstGeom>
          <a:solidFill>
            <a:srgbClr val="009ED6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5796136" y="4077072"/>
            <a:ext cx="3096344" cy="288032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796136" y="1772816"/>
            <a:ext cx="2736304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5796136" y="3068960"/>
            <a:ext cx="2736304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5796136" y="3789040"/>
            <a:ext cx="2736304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796136" y="548680"/>
            <a:ext cx="2736304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Segnaposto piè di pagina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la 46"/>
          <p:cNvGraphicFramePr>
            <a:graphicFrameLocks noGrp="1"/>
          </p:cNvGraphicFramePr>
          <p:nvPr/>
        </p:nvGraphicFramePr>
        <p:xfrm>
          <a:off x="1763688" y="116632"/>
          <a:ext cx="3672408" cy="699287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672408"/>
              </a:tblGrid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Ambiente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2"/>
                      </a:pPr>
                      <a:r>
                        <a:rPr kumimoji="0" lang="it-IT" sz="2100" b="0" kern="120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Comunicazione</a:t>
                      </a:r>
                      <a:endParaRPr kumimoji="0" lang="it-IT" sz="2100" b="0" kern="120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3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Cooperazione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4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5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Energia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6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7"/>
                      </a:pPr>
                      <a:r>
                        <a:rPr lang="it-IT" sz="2100" b="0" cap="none" spc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Governance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8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Istituzioni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9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Occupazione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3137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  PMI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servizi alle imprese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  Protezione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sicurezza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  Ricerca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sviluppo IT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3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Sanità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  Sviluppo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locale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5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Trasparenza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6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Trasporti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17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Turismo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  Welfare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5496" y="270892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diversi settori di intervento:</a:t>
            </a:r>
            <a:endParaRPr lang="it-IT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4860032" y="332656"/>
            <a:ext cx="936104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5868144" y="188640"/>
          <a:ext cx="3203848" cy="27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3848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 err="1"/>
                        <a:t>Erasmus</a:t>
                      </a:r>
                      <a:r>
                        <a:rPr lang="it-IT" sz="950" u="none" strike="noStrike" dirty="0"/>
                        <a:t> </a:t>
                      </a:r>
                      <a:r>
                        <a:rPr lang="it-IT" sz="950" u="none" strike="noStrike" dirty="0" smtClean="0"/>
                        <a:t>+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5652120" y="764704"/>
          <a:ext cx="3419872" cy="1117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19872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Programma per l'Occupazione e l'Innovazione sociale. (</a:t>
                      </a:r>
                      <a:r>
                        <a:rPr lang="it-IT" sz="950" u="none" strike="noStrike" dirty="0" err="1"/>
                        <a:t>EaSI</a:t>
                      </a:r>
                      <a:r>
                        <a:rPr lang="it-IT" sz="950" u="none" strike="noStrike" dirty="0"/>
                        <a:t>) </a:t>
                      </a:r>
                      <a:endParaRPr lang="it-IT" sz="950" b="1" u="none" strike="noStrike" dirty="0" smtClean="0">
                        <a:solidFill>
                          <a:srgbClr val="002288"/>
                        </a:solidFill>
                        <a:latin typeface="inheri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europeo di vicinato - </a:t>
                      </a:r>
                      <a:r>
                        <a:rPr lang="it-IT" sz="950" u="none" strike="noStrike" dirty="0" smtClean="0"/>
                        <a:t>ENI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finanziario per la promozione della democrazia e dei diritti umani - </a:t>
                      </a:r>
                      <a:r>
                        <a:rPr lang="it-IT" sz="950" u="none" strike="noStrike" dirty="0" smtClean="0"/>
                        <a:t>EIDHR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per l'assistenza alla preadesione - IPA </a:t>
                      </a:r>
                      <a:r>
                        <a:rPr lang="it-IT" sz="950" u="none" strike="noStrike" dirty="0" smtClean="0"/>
                        <a:t>II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per la cooperazione allo sviluppo - </a:t>
                      </a:r>
                      <a:r>
                        <a:rPr lang="it-IT" sz="9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1" name="Connettore 2 20"/>
          <p:cNvCxnSpPr/>
          <p:nvPr/>
        </p:nvCxnSpPr>
        <p:spPr>
          <a:xfrm flipV="1">
            <a:off x="4860032" y="1268760"/>
            <a:ext cx="792088" cy="12325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5652120" y="2060848"/>
          <a:ext cx="3384376" cy="1257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4376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europeo di vicinato - </a:t>
                      </a:r>
                      <a:r>
                        <a:rPr lang="it-IT" sz="950" u="none" strike="noStrike" dirty="0" smtClean="0"/>
                        <a:t>ENI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finanziario per la promozione della democrazia e dei diritti umani - </a:t>
                      </a:r>
                      <a:r>
                        <a:rPr lang="it-IT" sz="950" u="none" strike="noStrike" dirty="0" smtClean="0"/>
                        <a:t>EIDHR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per l'assistenza alla preadesione - IPA </a:t>
                      </a:r>
                      <a:r>
                        <a:rPr lang="it-IT" sz="950" u="none" strike="noStrike" dirty="0" smtClean="0"/>
                        <a:t>II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per la cooperazione allo sviluppo - </a:t>
                      </a:r>
                      <a:r>
                        <a:rPr lang="it-IT" sz="9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 err="1"/>
                        <a:t>Erasmus</a:t>
                      </a:r>
                      <a:r>
                        <a:rPr lang="it-IT" sz="950" u="none" strike="noStrike" dirty="0"/>
                        <a:t> </a:t>
                      </a:r>
                      <a:r>
                        <a:rPr lang="it-IT" sz="950" u="none" strike="noStrike" dirty="0" smtClean="0"/>
                        <a:t>+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per la cooperazione allo sviluppo - </a:t>
                      </a:r>
                      <a:r>
                        <a:rPr lang="it-IT" sz="9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" name="Connettore 2 24"/>
          <p:cNvCxnSpPr/>
          <p:nvPr/>
        </p:nvCxnSpPr>
        <p:spPr>
          <a:xfrm flipV="1">
            <a:off x="4932040" y="2420888"/>
            <a:ext cx="648072" cy="5844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ella 26"/>
          <p:cNvGraphicFramePr>
            <a:graphicFrameLocks noGrp="1"/>
          </p:cNvGraphicFramePr>
          <p:nvPr/>
        </p:nvGraphicFramePr>
        <p:xfrm>
          <a:off x="5724128" y="3501008"/>
          <a:ext cx="3312368" cy="584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12368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Programma per l'Occupazione e l'Innovazione sociale. (</a:t>
                      </a:r>
                      <a:r>
                        <a:rPr lang="it-IT" sz="950" u="none" strike="noStrike" dirty="0" err="1"/>
                        <a:t>EaSI</a:t>
                      </a:r>
                      <a:r>
                        <a:rPr lang="it-IT" sz="950" u="none" strike="noStrike" dirty="0" smtClean="0"/>
                        <a:t>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Strumento di partenariato con i Paesi Terzi - </a:t>
                      </a:r>
                      <a:r>
                        <a:rPr lang="it-IT" sz="10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Strumento per la cooperazione allo sviluppo - </a:t>
                      </a:r>
                      <a:r>
                        <a:rPr lang="it-IT" sz="10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Connettore 2 27"/>
          <p:cNvCxnSpPr/>
          <p:nvPr/>
        </p:nvCxnSpPr>
        <p:spPr>
          <a:xfrm>
            <a:off x="5084440" y="3157736"/>
            <a:ext cx="567680" cy="415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5724128" y="4365104"/>
          <a:ext cx="3240360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40360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 err="1" smtClean="0"/>
                        <a:t>Cosme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 err="1" smtClean="0"/>
                        <a:t>Horizon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Strumento di partenariato con i Paesi Terzi - </a:t>
                      </a:r>
                      <a:r>
                        <a:rPr lang="it-IT" sz="10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Strumento per la cooperazione allo sviluppo - </a:t>
                      </a:r>
                      <a:r>
                        <a:rPr lang="it-IT" sz="10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2" name="Connettore 2 31"/>
          <p:cNvCxnSpPr/>
          <p:nvPr/>
        </p:nvCxnSpPr>
        <p:spPr>
          <a:xfrm>
            <a:off x="5220072" y="3717032"/>
            <a:ext cx="50405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228184" y="5589240"/>
            <a:ext cx="237626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Programmi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multisettoriali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alcuni esempi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5868144" y="188640"/>
            <a:ext cx="792088" cy="144016"/>
          </a:xfrm>
          <a:prstGeom prst="rect">
            <a:avLst/>
          </a:prstGeom>
          <a:solidFill>
            <a:srgbClr val="92D05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5642595" y="2905894"/>
            <a:ext cx="792088" cy="144016"/>
          </a:xfrm>
          <a:prstGeom prst="rect">
            <a:avLst/>
          </a:prstGeom>
          <a:solidFill>
            <a:srgbClr val="92D05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5652120" y="908720"/>
            <a:ext cx="2592288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5652120" y="3025527"/>
            <a:ext cx="2592288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5724128" y="3645024"/>
            <a:ext cx="2592288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5724128" y="4653136"/>
            <a:ext cx="2836887" cy="153541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5868144" y="332656"/>
            <a:ext cx="2592288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5724128" y="3501008"/>
            <a:ext cx="3312368" cy="144016"/>
          </a:xfrm>
          <a:prstGeom prst="rect">
            <a:avLst/>
          </a:prstGeom>
          <a:solidFill>
            <a:srgbClr val="FF66CC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5652120" y="764704"/>
            <a:ext cx="3312368" cy="144016"/>
          </a:xfrm>
          <a:prstGeom prst="rect">
            <a:avLst/>
          </a:prstGeom>
          <a:solidFill>
            <a:srgbClr val="FF66CC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5724128" y="4509120"/>
            <a:ext cx="2836887" cy="153541"/>
          </a:xfrm>
          <a:prstGeom prst="rect">
            <a:avLst/>
          </a:prstGeom>
          <a:solidFill>
            <a:srgbClr val="F42A2A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5724128" y="4365104"/>
            <a:ext cx="2836887" cy="153541"/>
          </a:xfrm>
          <a:prstGeom prst="rect">
            <a:avLst/>
          </a:prstGeom>
          <a:solidFill>
            <a:schemeClr val="accent2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piè di pagina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ella 50"/>
          <p:cNvGraphicFramePr>
            <a:graphicFrameLocks noGrp="1"/>
          </p:cNvGraphicFramePr>
          <p:nvPr/>
        </p:nvGraphicFramePr>
        <p:xfrm>
          <a:off x="1763688" y="116632"/>
          <a:ext cx="3672408" cy="699287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672408"/>
              </a:tblGrid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Ambiente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2"/>
                      </a:pPr>
                      <a:r>
                        <a:rPr kumimoji="0" lang="it-IT" sz="2100" b="0" kern="120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Comunicazione</a:t>
                      </a:r>
                      <a:endParaRPr kumimoji="0" lang="it-IT" sz="2100" b="0" kern="120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3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Cooperazione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4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5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Energia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6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7"/>
                      </a:pPr>
                      <a:r>
                        <a:rPr lang="it-IT" sz="2100" b="0" cap="none" spc="0" dirty="0" err="1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Governance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8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Istituzioni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9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Occupazione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3137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  PMI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servizi alle imprese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  Protezione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sicurezza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  Ricerca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sviluppo IT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3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Sanità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  Sviluppo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locale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5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Trasparenza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6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Trasporti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17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Turismo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  Welfare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5496" y="270892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diversi settori di intervento:</a:t>
            </a:r>
            <a:endParaRPr lang="it-IT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292080" y="764704"/>
            <a:ext cx="576064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228184" y="5589240"/>
            <a:ext cx="237626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Programmi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multisettoriali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alcuni esempi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6012160" y="116632"/>
          <a:ext cx="3024336" cy="3086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24336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 err="1" smtClean="0"/>
                        <a:t>Afis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Diritti uguaglianza e </a:t>
                      </a:r>
                      <a:r>
                        <a:rPr lang="it-IT" sz="1050" u="none" strike="noStrike" dirty="0" smtClean="0"/>
                        <a:t>cittadinanza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Dogana </a:t>
                      </a:r>
                      <a:r>
                        <a:rPr lang="it-IT" sz="1050" u="none" strike="noStrike" dirty="0" smtClean="0"/>
                        <a:t>2020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 err="1"/>
                        <a:t>Fiscalis</a:t>
                      </a:r>
                      <a:r>
                        <a:rPr lang="it-IT" sz="1050" u="none" strike="noStrike" dirty="0"/>
                        <a:t> 2020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Fondo Asilo e </a:t>
                      </a:r>
                      <a:r>
                        <a:rPr lang="it-IT" sz="1050" u="none" strike="noStrike" dirty="0" smtClean="0"/>
                        <a:t>Migrazione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Fondo per la sicurezza </a:t>
                      </a:r>
                      <a:r>
                        <a:rPr lang="it-IT" sz="1050" u="none" strike="noStrike" dirty="0" smtClean="0"/>
                        <a:t>interna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Giustizia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Hercule </a:t>
                      </a:r>
                      <a:r>
                        <a:rPr lang="it-IT" sz="1050" u="none" strike="noStrike" dirty="0" smtClean="0"/>
                        <a:t>III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Meccanismo </a:t>
                      </a:r>
                      <a:r>
                        <a:rPr lang="it-IT" sz="1050" u="none" strike="noStrike" dirty="0" err="1"/>
                        <a:t>Unionale</a:t>
                      </a:r>
                      <a:r>
                        <a:rPr lang="it-IT" sz="1050" u="none" strike="noStrike" dirty="0"/>
                        <a:t> di protezione civile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 smtClean="0"/>
                        <a:t>Pericle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Programma </a:t>
                      </a:r>
                      <a:r>
                        <a:rPr lang="it-IT" sz="1050" u="none" strike="noStrike" dirty="0" smtClean="0"/>
                        <a:t>Consumatori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Strumento di partenariato con i Paesi Terzi - </a:t>
                      </a:r>
                      <a:r>
                        <a:rPr lang="it-IT" sz="10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Strumento finanziario per la promozione della democrazia e dei diritti umani - </a:t>
                      </a:r>
                      <a:r>
                        <a:rPr lang="it-IT" sz="1050" u="none" strike="noStrike" dirty="0" smtClean="0"/>
                        <a:t>EIDHR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50" u="none" strike="noStrike" dirty="0"/>
                        <a:t>Strumento per la cooperazione allo sviluppo - </a:t>
                      </a:r>
                      <a:r>
                        <a:rPr lang="it-IT" sz="10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per la cooperazione in materia di sicurezza nucleare </a:t>
                      </a:r>
                      <a:r>
                        <a:rPr lang="it-IT" sz="1100" u="none" strike="noStrike" dirty="0" smtClean="0"/>
                        <a:t>– </a:t>
                      </a:r>
                      <a:r>
                        <a:rPr lang="it-IT" sz="1100" u="none" strike="noStrike" dirty="0"/>
                        <a:t>INSC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per la stabilità - </a:t>
                      </a:r>
                      <a:r>
                        <a:rPr lang="it-IT" sz="1100" u="none" strike="noStrike" dirty="0" smtClean="0"/>
                        <a:t>IFS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5796136" y="2996952"/>
          <a:ext cx="3040817" cy="825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0817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 err="1" smtClean="0"/>
                        <a:t>Cosme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 err="1" smtClean="0"/>
                        <a:t>Horizon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Meccanismo per collegare </a:t>
                      </a:r>
                      <a:r>
                        <a:rPr lang="it-IT" sz="1100" u="none" strike="noStrike" dirty="0" smtClean="0"/>
                        <a:t>l'Europa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di partenariato con i Paesi Terzi - </a:t>
                      </a:r>
                      <a:r>
                        <a:rPr lang="it-IT" sz="110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9" name="Connettore 2 28"/>
          <p:cNvCxnSpPr/>
          <p:nvPr/>
        </p:nvCxnSpPr>
        <p:spPr>
          <a:xfrm flipV="1">
            <a:off x="5220072" y="3717032"/>
            <a:ext cx="57606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ella 41"/>
          <p:cNvGraphicFramePr>
            <a:graphicFrameLocks noGrp="1"/>
          </p:cNvGraphicFramePr>
          <p:nvPr/>
        </p:nvGraphicFramePr>
        <p:xfrm>
          <a:off x="5724128" y="3933056"/>
          <a:ext cx="3184833" cy="825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84833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Programma Consumatori </a:t>
                      </a:r>
                      <a:r>
                        <a:rPr lang="it-IT" sz="1100" u="none" strike="noStrike" dirty="0" smtClean="0"/>
                        <a:t>2014-2020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Programma salute per la crescita </a:t>
                      </a:r>
                      <a:r>
                        <a:rPr lang="it-IT" sz="1100" u="none" strike="noStrike" dirty="0" smtClean="0"/>
                        <a:t>2014-2020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di partenariato con i Paesi Terzi - </a:t>
                      </a:r>
                      <a:r>
                        <a:rPr lang="it-IT" sz="110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europeo di vicinato - </a:t>
                      </a:r>
                      <a:r>
                        <a:rPr lang="it-IT" sz="1100" u="none" strike="noStrike" dirty="0" smtClean="0"/>
                        <a:t>ENI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3" name="Connettore 2 42"/>
          <p:cNvCxnSpPr/>
          <p:nvPr/>
        </p:nvCxnSpPr>
        <p:spPr>
          <a:xfrm flipV="1">
            <a:off x="5220072" y="4509120"/>
            <a:ext cx="504056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ella 45"/>
          <p:cNvGraphicFramePr>
            <a:graphicFrameLocks noGrp="1"/>
          </p:cNvGraphicFramePr>
          <p:nvPr/>
        </p:nvGraphicFramePr>
        <p:xfrm>
          <a:off x="5652120" y="4869160"/>
          <a:ext cx="3328849" cy="825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28849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europeo di vicinato - </a:t>
                      </a:r>
                      <a:r>
                        <a:rPr lang="it-IT" sz="1100" u="none" strike="noStrike" dirty="0" smtClean="0"/>
                        <a:t>ENI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per l'assistenza alla preadesione - IPA </a:t>
                      </a:r>
                      <a:r>
                        <a:rPr lang="it-IT" sz="1100" u="none" strike="noStrike" dirty="0" smtClean="0"/>
                        <a:t>II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per la cooperazione allo sviluppo - </a:t>
                      </a:r>
                      <a:r>
                        <a:rPr lang="it-IT" sz="110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7" name="Connettore 2 46"/>
          <p:cNvCxnSpPr/>
          <p:nvPr/>
        </p:nvCxnSpPr>
        <p:spPr>
          <a:xfrm flipV="1">
            <a:off x="5148064" y="5085184"/>
            <a:ext cx="504056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5796136" y="3160018"/>
            <a:ext cx="2836887" cy="153541"/>
          </a:xfrm>
          <a:prstGeom prst="rect">
            <a:avLst/>
          </a:prstGeom>
          <a:solidFill>
            <a:srgbClr val="F42A2A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5796136" y="2996952"/>
            <a:ext cx="2836887" cy="153541"/>
          </a:xfrm>
          <a:prstGeom prst="rect">
            <a:avLst/>
          </a:prstGeom>
          <a:solidFill>
            <a:schemeClr val="accent2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6012160" y="1772816"/>
            <a:ext cx="2880320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Segnaposto piè di pagina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28596" y="2071678"/>
            <a:ext cx="8286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000" b="1" dirty="0" smtClean="0">
                <a:solidFill>
                  <a:srgbClr val="FF0000"/>
                </a:solidFill>
              </a:rPr>
              <a:t>La Nuova Programmazione finanziaria dell’UE </a:t>
            </a:r>
          </a:p>
          <a:p>
            <a:pPr algn="ctr"/>
            <a:r>
              <a:rPr lang="it-IT" sz="5000" b="1" dirty="0" smtClean="0">
                <a:solidFill>
                  <a:srgbClr val="FF0000"/>
                </a:solidFill>
              </a:rPr>
              <a:t>2014 - 2020</a:t>
            </a:r>
            <a:endParaRPr lang="it-IT" sz="5000" b="1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ella 50"/>
          <p:cNvGraphicFramePr>
            <a:graphicFrameLocks noGrp="1"/>
          </p:cNvGraphicFramePr>
          <p:nvPr/>
        </p:nvGraphicFramePr>
        <p:xfrm>
          <a:off x="1763688" y="116632"/>
          <a:ext cx="3672408" cy="699287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672408"/>
              </a:tblGrid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Ambiente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2"/>
                      </a:pPr>
                      <a:r>
                        <a:rPr kumimoji="0" lang="it-IT" sz="2100" b="0" kern="120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Comunicazione</a:t>
                      </a:r>
                      <a:endParaRPr kumimoji="0" lang="it-IT" sz="2100" b="0" kern="120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3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Cooperazione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4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5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Energia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9F"/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6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7"/>
                      </a:pPr>
                      <a:r>
                        <a:rPr lang="it-IT" sz="2100" b="0" cap="none" spc="0" dirty="0" err="1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Governance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8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Istituzioni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9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Occupazione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3137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  PMI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servizi alle imprese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  Protezione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sicurezza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  Ricerca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sviluppo IT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3"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Sanità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None/>
                      </a:pPr>
                      <a:r>
                        <a:rPr lang="it-IT" sz="2100" b="0" cap="none" spc="0" dirty="0" smtClean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  Sviluppo </a:t>
                      </a:r>
                      <a:r>
                        <a:rPr lang="it-IT" sz="2100" b="0" cap="none" spc="0" dirty="0">
                          <a:ln>
                            <a:noFill/>
                          </a:ln>
                          <a:solidFill>
                            <a:srgbClr val="009ED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locale</a:t>
                      </a:r>
                      <a:endParaRPr lang="it-IT" sz="2100" b="0" cap="none" spc="0" dirty="0">
                        <a:ln>
                          <a:noFill/>
                        </a:ln>
                        <a:solidFill>
                          <a:srgbClr val="009ED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5"/>
                      </a:pPr>
                      <a:r>
                        <a:rPr lang="it-IT" sz="21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Trasparenza</a:t>
                      </a:r>
                      <a:endParaRPr lang="it-IT" sz="21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565"/>
                        </a:spcAft>
                        <a:buFont typeface="+mj-lt"/>
                        <a:buAutoNum type="arabicPlain" startAt="16"/>
                      </a:pPr>
                      <a:r>
                        <a:rPr lang="it-IT" sz="21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Trasporti</a:t>
                      </a:r>
                      <a:endParaRPr lang="it-IT" sz="21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AutoNum type="arabicPlain" startAt="17"/>
                      </a:pPr>
                      <a:r>
                        <a:rPr lang="it-IT" sz="21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Turismo</a:t>
                      </a:r>
                      <a:endParaRPr lang="it-IT" sz="21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938">
                <a:tc>
                  <a:txBody>
                    <a:bodyPr/>
                    <a:lstStyle/>
                    <a:p>
                      <a:pPr marL="457200" indent="-457200" fontAlgn="base">
                        <a:lnSpc>
                          <a:spcPct val="115000"/>
                        </a:lnSpc>
                        <a:spcAft>
                          <a:spcPts val="1385"/>
                        </a:spcAft>
                        <a:buFont typeface="+mj-lt"/>
                        <a:buNone/>
                      </a:pPr>
                      <a:r>
                        <a:rPr lang="it-IT" sz="21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  Welfare</a:t>
                      </a:r>
                      <a:endParaRPr lang="it-IT" sz="21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5496" y="270892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diversi settori di intervento:</a:t>
            </a:r>
            <a:endParaRPr lang="it-IT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228184" y="5589240"/>
            <a:ext cx="237626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Programmi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multisettoriali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alcuni esempi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5220072" y="2204864"/>
            <a:ext cx="576064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5619159" y="1268760"/>
          <a:ext cx="3345329" cy="11557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45329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di partenariato con i Paesi Terzi - </a:t>
                      </a:r>
                      <a:r>
                        <a:rPr lang="it-IT" sz="110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europeo di vicinato - </a:t>
                      </a:r>
                      <a:r>
                        <a:rPr lang="it-IT" sz="1100" u="none" strike="noStrike" dirty="0" smtClean="0"/>
                        <a:t>ENI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finanziario per la promozione della democrazia e dei diritti umani - </a:t>
                      </a:r>
                      <a:r>
                        <a:rPr lang="it-IT" sz="1100" u="none" strike="noStrike" dirty="0" smtClean="0"/>
                        <a:t>EIDHR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per la cooperazione allo sviluppo </a:t>
                      </a:r>
                      <a:r>
                        <a:rPr lang="it-IT" sz="1100" u="none" strike="noStrike" dirty="0" smtClean="0"/>
                        <a:t>– </a:t>
                      </a:r>
                      <a:r>
                        <a:rPr lang="it-IT" sz="1100" u="none" strike="noStrike" dirty="0"/>
                        <a:t>DCI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ttangolo 20"/>
          <p:cNvSpPr/>
          <p:nvPr/>
        </p:nvSpPr>
        <p:spPr>
          <a:xfrm>
            <a:off x="5652120" y="1268760"/>
            <a:ext cx="2880320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5868144" y="2564904"/>
          <a:ext cx="3112825" cy="6880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12825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Meccanismo per collegare </a:t>
                      </a:r>
                      <a:r>
                        <a:rPr lang="it-IT" sz="1100" u="none" strike="noStrike" dirty="0" smtClean="0"/>
                        <a:t>l'Europa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di partenariato con i Paesi Terzi </a:t>
                      </a:r>
                      <a:r>
                        <a:rPr lang="it-IT" sz="1100" u="none" strike="noStrike" dirty="0" smtClean="0"/>
                        <a:t>– </a:t>
                      </a:r>
                      <a:r>
                        <a:rPr lang="it-IT" sz="1100" u="none" strike="noStrike" dirty="0"/>
                        <a:t>PI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u="none" strike="noStrike" dirty="0"/>
                        <a:t>Strumento europeo di vicinato </a:t>
                      </a:r>
                      <a:r>
                        <a:rPr lang="it-IT" sz="1100" u="none" strike="noStrike" dirty="0" smtClean="0"/>
                        <a:t>– </a:t>
                      </a:r>
                      <a:r>
                        <a:rPr lang="it-IT" sz="1100" u="none" strike="noStrike" dirty="0"/>
                        <a:t>ENI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4" name="Connettore 2 23"/>
          <p:cNvCxnSpPr/>
          <p:nvPr/>
        </p:nvCxnSpPr>
        <p:spPr>
          <a:xfrm flipV="1">
            <a:off x="5148064" y="3140968"/>
            <a:ext cx="792088" cy="26642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5868144" y="2727970"/>
            <a:ext cx="2880320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6156176" y="3356992"/>
          <a:ext cx="2824793" cy="55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24793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a favore della </a:t>
                      </a:r>
                      <a:r>
                        <a:rPr lang="it-IT" sz="950" u="none" strike="noStrike" dirty="0" smtClean="0"/>
                        <a:t>Groenlandia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europeo di vicinato - </a:t>
                      </a:r>
                      <a:r>
                        <a:rPr lang="it-IT" sz="950" u="none" strike="noStrike" dirty="0" smtClean="0"/>
                        <a:t>ENI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1" name="Connettore 2 30"/>
          <p:cNvCxnSpPr/>
          <p:nvPr/>
        </p:nvCxnSpPr>
        <p:spPr>
          <a:xfrm flipV="1">
            <a:off x="5364088" y="3789040"/>
            <a:ext cx="648072" cy="2520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6084168" y="3501008"/>
            <a:ext cx="2880320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6084168" y="4365104"/>
          <a:ext cx="2896801" cy="977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6801"/>
              </a:tblGrid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Programma per l'Occupazione e l'Innovazione sociale. (</a:t>
                      </a:r>
                      <a:r>
                        <a:rPr lang="it-IT" sz="950" u="none" strike="noStrike" dirty="0" err="1"/>
                        <a:t>EaSI</a:t>
                      </a:r>
                      <a:r>
                        <a:rPr lang="it-IT" sz="950" u="none" strike="noStrike" dirty="0" smtClean="0"/>
                        <a:t>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Programma salute per la </a:t>
                      </a:r>
                      <a:r>
                        <a:rPr lang="it-IT" sz="950" u="none" strike="noStrike" dirty="0" smtClean="0"/>
                        <a:t>crescita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di partenariato con i Paesi Terzi - </a:t>
                      </a:r>
                      <a:r>
                        <a:rPr lang="it-IT" sz="950" u="none" strike="noStrike" dirty="0" smtClean="0"/>
                        <a:t>PI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europeo di vicinato - </a:t>
                      </a:r>
                      <a:r>
                        <a:rPr lang="it-IT" sz="950" u="none" strike="noStrike" dirty="0" smtClean="0"/>
                        <a:t>ENI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fontAlgn="base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it-IT" sz="950" u="none" strike="noStrike" dirty="0"/>
                        <a:t>Strumento per la cooperazione allo sviluppo - </a:t>
                      </a:r>
                      <a:r>
                        <a:rPr lang="it-IT" sz="950" u="none" strike="noStrike" dirty="0" smtClean="0"/>
                        <a:t>DCI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7" name="Connettore 2 36"/>
          <p:cNvCxnSpPr/>
          <p:nvPr/>
        </p:nvCxnSpPr>
        <p:spPr>
          <a:xfrm flipV="1">
            <a:off x="5364088" y="4941168"/>
            <a:ext cx="648072" cy="1656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6084168" y="4365104"/>
            <a:ext cx="2880320" cy="288032"/>
          </a:xfrm>
          <a:prstGeom prst="rect">
            <a:avLst/>
          </a:prstGeom>
          <a:solidFill>
            <a:srgbClr val="FF66CC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6084168" y="4797152"/>
            <a:ext cx="2880320" cy="144016"/>
          </a:xfrm>
          <a:prstGeom prst="rect">
            <a:avLst/>
          </a:prstGeom>
          <a:solidFill>
            <a:srgbClr val="F0A22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Segnaposto piè di pagina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8" grpId="0" animBg="1"/>
      <p:bldP spid="35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9395" name="Rectangle 1"/>
          <p:cNvSpPr>
            <a:spLocks noChangeArrowheads="1"/>
          </p:cNvSpPr>
          <p:nvPr/>
        </p:nvSpPr>
        <p:spPr bwMode="auto">
          <a:xfrm>
            <a:off x="414338" y="2443163"/>
            <a:ext cx="8064500" cy="1108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it-IT" sz="2200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Contribuire al passaggio ad </a:t>
            </a:r>
            <a:r>
              <a:rPr lang="it-IT" sz="2200" b="1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un’economia efficiente in termini di risorse</a:t>
            </a:r>
            <a:r>
              <a:rPr lang="it-IT" sz="2200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200" b="1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minori emissioni di carbonio e capace di fronteggiare i cambiamenti climatici</a:t>
            </a:r>
            <a:endParaRPr lang="it-IT" sz="2200" dirty="0" smtClean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611188" y="476250"/>
            <a:ext cx="820896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  <a:p>
            <a:pPr algn="ctr" eaLnBrk="1" hangingPunct="1">
              <a:defRPr/>
            </a:pPr>
            <a:r>
              <a:rPr lang="it-IT" sz="1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it-IT" sz="28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2014-2020</a:t>
            </a:r>
          </a:p>
          <a:p>
            <a:pPr algn="ctr" eaLnBrk="1" hangingPunct="1">
              <a:defRPr/>
            </a:pPr>
            <a:r>
              <a:rPr lang="it-IT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Sostituisce Life+</a:t>
            </a:r>
          </a:p>
        </p:txBody>
      </p:sp>
      <p:sp>
        <p:nvSpPr>
          <p:cNvPr id="4" name="Fumetto 2 3"/>
          <p:cNvSpPr/>
          <p:nvPr/>
        </p:nvSpPr>
        <p:spPr>
          <a:xfrm>
            <a:off x="323850" y="2349500"/>
            <a:ext cx="8208963" cy="1289050"/>
          </a:xfrm>
          <a:prstGeom prst="wedgeRoundRectCallout">
            <a:avLst>
              <a:gd name="adj1" fmla="val -52239"/>
              <a:gd name="adj2" fmla="val -356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Fumetto 2 6"/>
          <p:cNvSpPr/>
          <p:nvPr/>
        </p:nvSpPr>
        <p:spPr>
          <a:xfrm>
            <a:off x="269875" y="3924300"/>
            <a:ext cx="8208963" cy="944563"/>
          </a:xfrm>
          <a:prstGeom prst="wedgeRoundRectCallout">
            <a:avLst>
              <a:gd name="adj1" fmla="val -52239"/>
              <a:gd name="adj2" fmla="val -356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Fumetto 2 7"/>
          <p:cNvSpPr/>
          <p:nvPr/>
        </p:nvSpPr>
        <p:spPr>
          <a:xfrm>
            <a:off x="342900" y="5272088"/>
            <a:ext cx="8208963" cy="893762"/>
          </a:xfrm>
          <a:prstGeom prst="wedgeRoundRectCallout">
            <a:avLst>
              <a:gd name="adj1" fmla="val -52239"/>
              <a:gd name="adj2" fmla="val -356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49263" y="1801813"/>
            <a:ext cx="1443037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it-IT" sz="22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 panose="020F0502020204030204" pitchFamily="34" charset="0"/>
                <a:cs typeface="Times New Roman" panose="02020603050405020304" pitchFamily="18" charset="0"/>
              </a:rPr>
              <a:t>Obiettivi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7188" y="4027488"/>
            <a:ext cx="8064500" cy="769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it-IT" sz="2200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migliorare lo</a:t>
            </a:r>
            <a:r>
              <a:rPr lang="it-IT" sz="2200" b="1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sviluppo, l’attuazione e l’applicazione della</a:t>
            </a:r>
            <a:r>
              <a:rPr lang="it-IT" sz="2200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200" b="1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politica e della legislazione ambientale</a:t>
            </a:r>
            <a:r>
              <a:rPr lang="it-IT" sz="2200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dell’Unione</a:t>
            </a:r>
            <a:endParaRPr lang="it-IT" sz="2200" dirty="0" smtClean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5288" y="5324475"/>
            <a:ext cx="8040687" cy="768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it-IT" sz="2200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Sostenere maggiormente la </a:t>
            </a:r>
            <a:r>
              <a:rPr lang="it-IT" sz="2200" b="1" i="1" dirty="0" err="1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it-IT" sz="2200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ambientale a tutti i livelli</a:t>
            </a:r>
            <a:endParaRPr lang="it-IT" sz="2200" dirty="0" smtClean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60419" name="Rectangle 1"/>
          <p:cNvSpPr>
            <a:spLocks noChangeArrowheads="1"/>
          </p:cNvSpPr>
          <p:nvPr/>
        </p:nvSpPr>
        <p:spPr bwMode="auto">
          <a:xfrm>
            <a:off x="4500563" y="1052513"/>
            <a:ext cx="4533900" cy="1754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t-IT" sz="2400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uso efficiente delle risorse, </a:t>
            </a:r>
            <a:endParaRPr lang="it-IT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t-IT" sz="2400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biodiversità e </a:t>
            </a:r>
            <a:r>
              <a:rPr lang="it-IT" sz="2400" dirty="0" err="1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governance</a:t>
            </a:r>
            <a:r>
              <a:rPr lang="it-IT" sz="2400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;</a:t>
            </a:r>
            <a:endParaRPr lang="it-IT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t-IT" sz="2400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informazione ambientale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5900" y="1958975"/>
            <a:ext cx="1368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LIFE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766888" y="950913"/>
            <a:ext cx="287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it-IT" sz="2400" b="1" u="sng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Ambiente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76325" y="158750"/>
            <a:ext cx="2876550" cy="461963"/>
          </a:xfrm>
          <a:prstGeom prst="rect">
            <a:avLst/>
          </a:prstGeom>
          <a:solidFill>
            <a:srgbClr val="EA8B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sottoprogrammi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03350" y="3068638"/>
            <a:ext cx="30686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b="1" u="sng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Azioni per il clima</a:t>
            </a:r>
          </a:p>
          <a:p>
            <a:pPr eaLnBrk="1" hangingPunct="1"/>
            <a:r>
              <a:rPr lang="it-IT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novità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11638" y="115888"/>
            <a:ext cx="4752975" cy="831850"/>
          </a:xfrm>
          <a:prstGeom prst="rect">
            <a:avLst/>
          </a:prstGeom>
          <a:solidFill>
            <a:srgbClr val="EA8B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Azioni prioritarie</a:t>
            </a:r>
          </a:p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(Settori di finanziamento)</a:t>
            </a:r>
          </a:p>
        </p:txBody>
      </p:sp>
      <p:sp>
        <p:nvSpPr>
          <p:cNvPr id="10" name="Fumetto 2 9"/>
          <p:cNvSpPr/>
          <p:nvPr/>
        </p:nvSpPr>
        <p:spPr>
          <a:xfrm>
            <a:off x="1619250" y="836613"/>
            <a:ext cx="2160588" cy="690562"/>
          </a:xfrm>
          <a:prstGeom prst="wedgeRoundRectCallout">
            <a:avLst>
              <a:gd name="adj1" fmla="val -71123"/>
              <a:gd name="adj2" fmla="val 123628"/>
              <a:gd name="adj3" fmla="val 16667"/>
            </a:avLst>
          </a:prstGeom>
          <a:noFill/>
          <a:ln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498975" y="3600450"/>
            <a:ext cx="4537075" cy="1938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it-IT" sz="2400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mitigazione dei cambiamenti climatici, </a:t>
            </a:r>
            <a:endParaRPr lang="it-IT" sz="24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it-IT" sz="2400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adattamento climatico</a:t>
            </a:r>
            <a:endParaRPr lang="it-IT" sz="2400" b="1" dirty="0" smtClean="0">
              <a:solidFill>
                <a:srgbClr val="333333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it-IT" sz="2400" i="1" dirty="0" err="1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governance</a:t>
            </a:r>
            <a:r>
              <a:rPr lang="it-IT" sz="2400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 ed informazione sul tema.</a:t>
            </a:r>
            <a:endParaRPr lang="it-IT" sz="2400" dirty="0" smtClean="0">
              <a:latin typeface="+mj-lt"/>
            </a:endParaRPr>
          </a:p>
        </p:txBody>
      </p:sp>
      <p:sp>
        <p:nvSpPr>
          <p:cNvPr id="12" name="Callout 2 11"/>
          <p:cNvSpPr/>
          <p:nvPr/>
        </p:nvSpPr>
        <p:spPr>
          <a:xfrm>
            <a:off x="4498975" y="1208088"/>
            <a:ext cx="4537075" cy="1716087"/>
          </a:xfrm>
          <a:prstGeom prst="borderCallout2">
            <a:avLst>
              <a:gd name="adj1" fmla="val 40481"/>
              <a:gd name="adj2" fmla="val -297"/>
              <a:gd name="adj3" fmla="val 45091"/>
              <a:gd name="adj4" fmla="val -19250"/>
              <a:gd name="adj5" fmla="val 17242"/>
              <a:gd name="adj6" fmla="val -268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5" name="Fumetto 2 14"/>
          <p:cNvSpPr/>
          <p:nvPr/>
        </p:nvSpPr>
        <p:spPr>
          <a:xfrm>
            <a:off x="1403350" y="2924175"/>
            <a:ext cx="3024188" cy="865188"/>
          </a:xfrm>
          <a:prstGeom prst="wedgeRoundRectCallout">
            <a:avLst>
              <a:gd name="adj1" fmla="val -53068"/>
              <a:gd name="adj2" fmla="val -107038"/>
              <a:gd name="adj3" fmla="val 16667"/>
            </a:avLst>
          </a:prstGeom>
          <a:noFill/>
          <a:ln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Callout 2 15"/>
          <p:cNvSpPr/>
          <p:nvPr/>
        </p:nvSpPr>
        <p:spPr>
          <a:xfrm>
            <a:off x="4498975" y="3584575"/>
            <a:ext cx="4505325" cy="1895475"/>
          </a:xfrm>
          <a:prstGeom prst="borderCallout2">
            <a:avLst>
              <a:gd name="adj1" fmla="val 40481"/>
              <a:gd name="adj2" fmla="val -297"/>
              <a:gd name="adj3" fmla="val 45091"/>
              <a:gd name="adj4" fmla="val -19250"/>
              <a:gd name="adj5" fmla="val 10541"/>
              <a:gd name="adj6" fmla="val -25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79388" y="4692650"/>
            <a:ext cx="2808287" cy="1200150"/>
          </a:xfrm>
          <a:prstGeom prst="rect">
            <a:avLst/>
          </a:prstGeom>
          <a:solidFill>
            <a:srgbClr val="45797F"/>
          </a:solidFill>
          <a:ln w="28575">
            <a:solidFill>
              <a:srgbClr val="45797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dotazione finanziaria</a:t>
            </a:r>
            <a:r>
              <a:rPr lang="it-IT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it-IT" sz="2400" b="1" u="sng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3,618 miliardi €</a:t>
            </a:r>
            <a:r>
              <a:rPr lang="it-IT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79388" y="914400"/>
            <a:ext cx="1273175" cy="769938"/>
          </a:xfrm>
          <a:prstGeom prst="rect">
            <a:avLst/>
          </a:prstGeom>
          <a:solidFill>
            <a:srgbClr val="45797F"/>
          </a:solidFill>
          <a:ln w="28575">
            <a:solidFill>
              <a:srgbClr val="45797F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Georgia"/>
                <a:cs typeface="Times New Roman" panose="02020603050405020304" pitchFamily="18" charset="0"/>
              </a:rPr>
              <a:t>2,713 </a:t>
            </a:r>
            <a:r>
              <a:rPr lang="it-IT" b="1" spc="-150" dirty="0">
                <a:solidFill>
                  <a:schemeClr val="bg1"/>
                </a:solidFill>
                <a:latin typeface="Georgia"/>
                <a:cs typeface="Times New Roman" panose="02020603050405020304" pitchFamily="18" charset="0"/>
              </a:rPr>
              <a:t>miliardi</a:t>
            </a:r>
            <a:r>
              <a:rPr lang="it-IT" b="1" dirty="0">
                <a:solidFill>
                  <a:schemeClr val="bg1"/>
                </a:solidFill>
                <a:latin typeface="Georgia"/>
                <a:cs typeface="Times New Roman" panose="02020603050405020304" pitchFamily="18" charset="0"/>
              </a:rPr>
              <a:t> €</a:t>
            </a:r>
            <a:r>
              <a:rPr lang="it-IT" dirty="0">
                <a:solidFill>
                  <a:schemeClr val="bg1"/>
                </a:solidFill>
                <a:latin typeface="Georgia"/>
                <a:cs typeface="Times New Roman" panose="02020603050405020304" pitchFamily="18" charset="0"/>
              </a:rPr>
              <a:t>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07950" y="3062288"/>
            <a:ext cx="1344613" cy="738187"/>
          </a:xfrm>
          <a:prstGeom prst="rect">
            <a:avLst/>
          </a:prstGeom>
          <a:solidFill>
            <a:srgbClr val="45797F"/>
          </a:solidFill>
          <a:ln w="28575">
            <a:solidFill>
              <a:srgbClr val="45797F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400" b="1" u="sng" dirty="0">
                <a:solidFill>
                  <a:schemeClr val="bg1"/>
                </a:solidFill>
                <a:latin typeface="Georgia"/>
                <a:cs typeface="Times New Roman" panose="02020603050405020304" pitchFamily="18" charset="0"/>
              </a:rPr>
              <a:t>904,5</a:t>
            </a:r>
            <a:r>
              <a:rPr lang="it-IT" sz="2400" b="1" dirty="0">
                <a:solidFill>
                  <a:schemeClr val="bg1"/>
                </a:solidFill>
                <a:latin typeface="Georgia"/>
                <a:cs typeface="Times New Roman" panose="02020603050405020304" pitchFamily="18" charset="0"/>
              </a:rPr>
              <a:t> </a:t>
            </a:r>
            <a:r>
              <a:rPr lang="it-IT" b="1" spc="-150" dirty="0">
                <a:solidFill>
                  <a:schemeClr val="bg1"/>
                </a:solidFill>
                <a:latin typeface="Georgia"/>
                <a:cs typeface="Times New Roman" panose="02020603050405020304" pitchFamily="18" charset="0"/>
              </a:rPr>
              <a:t>milioni €</a:t>
            </a: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" grpId="0"/>
      <p:bldP spid="9" grpId="0"/>
      <p:bldP spid="10" grpId="0" animBg="1"/>
      <p:bldP spid="13" grpId="0" animBg="1"/>
      <p:bldP spid="12" grpId="0" animBg="1"/>
      <p:bldP spid="15" grpId="0" animBg="1"/>
      <p:bldP spid="16" grpId="0" animBg="1"/>
      <p:bldP spid="14" grpId="0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755576" y="158750"/>
            <a:ext cx="7488831" cy="461963"/>
          </a:xfrm>
          <a:prstGeom prst="rect">
            <a:avLst/>
          </a:prstGeom>
          <a:solidFill>
            <a:srgbClr val="EA8B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UTILI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79512" y="764704"/>
            <a:ext cx="45720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/>
            <a:r>
              <a:rPr lang="it-IT" sz="2000" dirty="0" smtClean="0">
                <a:solidFill>
                  <a:srgbClr val="002288"/>
                </a:solidFill>
                <a:latin typeface="inherit"/>
                <a:hlinkClick r:id="rId2"/>
              </a:rPr>
              <a:t>Direzione Generale per lo Sviluppo Sostenibile, il Clima e l’Energia</a:t>
            </a:r>
            <a:r>
              <a:rPr lang="it-IT" sz="2000" dirty="0" smtClean="0">
                <a:solidFill>
                  <a:srgbClr val="000000"/>
                </a:solidFill>
                <a:latin typeface="inherit"/>
              </a:rPr>
              <a:t/>
            </a:r>
            <a:br>
              <a:rPr lang="it-IT" sz="2000" dirty="0" smtClean="0">
                <a:solidFill>
                  <a:srgbClr val="000000"/>
                </a:solidFill>
                <a:latin typeface="inherit"/>
              </a:rPr>
            </a:br>
            <a:r>
              <a:rPr lang="it-IT" sz="2000" dirty="0" smtClean="0">
                <a:solidFill>
                  <a:srgbClr val="000000"/>
                </a:solidFill>
                <a:latin typeface="inherit"/>
              </a:rPr>
              <a:t>Dr.ssa Stefania Betti 06/57228252</a:t>
            </a:r>
            <a:br>
              <a:rPr lang="it-IT" sz="2000" dirty="0" smtClean="0">
                <a:solidFill>
                  <a:srgbClr val="000000"/>
                </a:solidFill>
                <a:latin typeface="inherit"/>
              </a:rPr>
            </a:br>
            <a:r>
              <a:rPr lang="it-IT" sz="2000" dirty="0" smtClean="0">
                <a:solidFill>
                  <a:srgbClr val="000000"/>
                </a:solidFill>
                <a:latin typeface="inherit"/>
              </a:rPr>
              <a:t>Dr.ssa Simonetta </a:t>
            </a:r>
            <a:r>
              <a:rPr lang="it-IT" sz="2000" dirty="0" err="1" smtClean="0">
                <a:solidFill>
                  <a:srgbClr val="000000"/>
                </a:solidFill>
                <a:latin typeface="inherit"/>
              </a:rPr>
              <a:t>Pulicati</a:t>
            </a:r>
            <a:r>
              <a:rPr lang="it-IT" sz="2000" dirty="0" smtClean="0">
                <a:solidFill>
                  <a:srgbClr val="000000"/>
                </a:solidFill>
                <a:latin typeface="inherit"/>
              </a:rPr>
              <a:t> 06/57228274</a:t>
            </a:r>
            <a:br>
              <a:rPr lang="it-IT" sz="2000" dirty="0" smtClean="0">
                <a:solidFill>
                  <a:srgbClr val="000000"/>
                </a:solidFill>
                <a:latin typeface="inherit"/>
              </a:rPr>
            </a:br>
            <a:r>
              <a:rPr lang="it-IT" sz="2000" dirty="0" err="1" smtClean="0">
                <a:solidFill>
                  <a:srgbClr val="000000"/>
                </a:solidFill>
                <a:latin typeface="inherit"/>
              </a:rPr>
              <a:t>email</a:t>
            </a:r>
            <a:r>
              <a:rPr lang="it-IT" sz="2000" dirty="0" smtClean="0">
                <a:solidFill>
                  <a:srgbClr val="000000"/>
                </a:solidFill>
                <a:latin typeface="inherit"/>
              </a:rPr>
              <a:t>: </a:t>
            </a:r>
            <a:r>
              <a:rPr lang="it-IT" sz="2000" dirty="0" smtClean="0">
                <a:solidFill>
                  <a:srgbClr val="002288"/>
                </a:solidFill>
                <a:latin typeface="inherit"/>
                <a:hlinkClick r:id="rId3" tooltip=" lifeplus@minambiente.it "/>
              </a:rPr>
              <a:t>lifeplus@minambiente.it</a:t>
            </a:r>
            <a:endParaRPr lang="it-IT" sz="2000" dirty="0" smtClean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it-IT" sz="2000" b="1" dirty="0" smtClean="0">
                <a:solidFill>
                  <a:srgbClr val="000000"/>
                </a:solidFill>
                <a:latin typeface="inherit"/>
              </a:rPr>
              <a:t>Sito web: </a:t>
            </a:r>
          </a:p>
          <a:p>
            <a:pPr fontAlgn="base"/>
            <a:r>
              <a:rPr lang="it-IT" sz="2000" dirty="0" smtClean="0">
                <a:solidFill>
                  <a:srgbClr val="002288"/>
                </a:solidFill>
                <a:latin typeface="inherit"/>
                <a:hlinkClick r:id="rId4"/>
              </a:rPr>
              <a:t>http://ec.europa.eu/environment/life/</a:t>
            </a:r>
            <a:endParaRPr lang="it-IT" sz="2000" b="0" i="0" dirty="0">
              <a:solidFill>
                <a:srgbClr val="000000"/>
              </a:solidFill>
              <a:latin typeface="inheri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 l="10040" t="8121" r="10817" b="42640"/>
          <a:stretch>
            <a:fillRect/>
          </a:stretch>
        </p:blipFill>
        <p:spPr bwMode="auto">
          <a:xfrm>
            <a:off x="2054886" y="3140968"/>
            <a:ext cx="70891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e 22"/>
          <p:cNvSpPr/>
          <p:nvPr/>
        </p:nvSpPr>
        <p:spPr>
          <a:xfrm>
            <a:off x="4716016" y="4221088"/>
            <a:ext cx="864096" cy="43204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5292080" y="2132856"/>
            <a:ext cx="1872208" cy="369332"/>
          </a:xfrm>
          <a:prstGeom prst="rect">
            <a:avLst/>
          </a:prstGeom>
          <a:solidFill>
            <a:srgbClr val="009ED6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Sezione Bandi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6" name="Connettore 2 25"/>
          <p:cNvCxnSpPr>
            <a:stCxn id="23" idx="0"/>
          </p:cNvCxnSpPr>
          <p:nvPr/>
        </p:nvCxnSpPr>
        <p:spPr>
          <a:xfrm flipV="1">
            <a:off x="5148064" y="2492896"/>
            <a:ext cx="576064" cy="17281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711"/>
          <a:stretch>
            <a:fillRect/>
          </a:stretch>
        </p:blipFill>
        <p:spPr bwMode="auto">
          <a:xfrm>
            <a:off x="6102350" y="2276475"/>
            <a:ext cx="12890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376"/>
          <a:stretch>
            <a:fillRect/>
          </a:stretch>
        </p:blipFill>
        <p:spPr bwMode="auto">
          <a:xfrm>
            <a:off x="1258888" y="2295525"/>
            <a:ext cx="143668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ttangolo 5"/>
          <p:cNvSpPr>
            <a:spLocks noChangeArrowheads="1"/>
          </p:cNvSpPr>
          <p:nvPr/>
        </p:nvSpPr>
        <p:spPr bwMode="auto">
          <a:xfrm>
            <a:off x="468313" y="836613"/>
            <a:ext cx="8280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dirty="0" smtClean="0"/>
          </a:p>
          <a:p>
            <a:pPr algn="ctr" eaLnBrk="1" hangingPunct="1">
              <a:defRPr/>
            </a:pPr>
            <a:r>
              <a:rPr lang="it-IT" sz="28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14,774 miliardi € </a:t>
            </a:r>
          </a:p>
          <a:p>
            <a:pPr algn="ctr" eaLnBrk="1" hangingPunct="1">
              <a:defRPr/>
            </a:pPr>
            <a:r>
              <a:rPr lang="it-IT" sz="2600" b="1" dirty="0" smtClean="0">
                <a:solidFill>
                  <a:srgbClr val="0070C0"/>
                </a:solidFill>
              </a:rPr>
              <a:t>Un’architettura semplificata e ottimizzata: </a:t>
            </a:r>
          </a:p>
          <a:p>
            <a:pPr algn="ctr" eaLnBrk="1" hangingPunct="1">
              <a:defRPr/>
            </a:pPr>
            <a:r>
              <a:rPr lang="it-IT" b="1" dirty="0" smtClean="0"/>
              <a:t>		</a:t>
            </a:r>
            <a:endParaRPr lang="it-IT" b="1" i="1" dirty="0" smtClean="0"/>
          </a:p>
        </p:txBody>
      </p:sp>
      <p:sp>
        <p:nvSpPr>
          <p:cNvPr id="9" name="Rettangolo 8"/>
          <p:cNvSpPr/>
          <p:nvPr/>
        </p:nvSpPr>
        <p:spPr>
          <a:xfrm>
            <a:off x="179388" y="2420938"/>
            <a:ext cx="1433512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EA8B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EA8B00"/>
                </a:solidFill>
                <a:latin typeface="+mn-lt"/>
                <a:cs typeface="+mn-cs"/>
              </a:rPr>
              <a:t>LIFELONG LEARNING </a:t>
            </a:r>
            <a:r>
              <a:rPr lang="it-IT" sz="1400" b="1" spc="-100" dirty="0">
                <a:solidFill>
                  <a:srgbClr val="EA8B00"/>
                </a:solidFill>
                <a:latin typeface="+mn-lt"/>
                <a:cs typeface="+mn-cs"/>
              </a:rPr>
              <a:t>PROGRAMME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err="1">
                <a:latin typeface="+mn-lt"/>
                <a:cs typeface="+mn-cs"/>
              </a:rPr>
              <a:t>Comenius</a:t>
            </a:r>
            <a:r>
              <a:rPr lang="it-IT" sz="1600" b="1" dirty="0">
                <a:latin typeface="+mn-lt"/>
                <a:cs typeface="+mn-cs"/>
              </a:rPr>
              <a:t> Erasmus Leonardo </a:t>
            </a:r>
            <a:r>
              <a:rPr lang="it-IT" sz="1600" b="1" dirty="0" err="1">
                <a:latin typeface="+mn-lt"/>
                <a:cs typeface="+mn-cs"/>
              </a:rPr>
              <a:t>Grundtvig</a:t>
            </a:r>
            <a:r>
              <a:rPr lang="it-IT" sz="1600" b="1" dirty="0">
                <a:latin typeface="+mn-lt"/>
                <a:cs typeface="+mn-cs"/>
              </a:rPr>
              <a:t> </a:t>
            </a:r>
            <a:endParaRPr lang="it-IT" sz="1600" dirty="0">
              <a:latin typeface="+mn-lt"/>
              <a:cs typeface="+mn-cs"/>
            </a:endParaRPr>
          </a:p>
        </p:txBody>
      </p:sp>
      <p:sp>
        <p:nvSpPr>
          <p:cNvPr id="27653" name="Rettangolo 9"/>
          <p:cNvSpPr>
            <a:spLocks noChangeArrowheads="1"/>
          </p:cNvSpPr>
          <p:nvPr/>
        </p:nvSpPr>
        <p:spPr bwMode="auto">
          <a:xfrm>
            <a:off x="1717675" y="2420938"/>
            <a:ext cx="1935163" cy="2522537"/>
          </a:xfrm>
          <a:prstGeom prst="rect">
            <a:avLst/>
          </a:prstGeom>
          <a:solidFill>
            <a:schemeClr val="bg1"/>
          </a:solidFill>
          <a:ln w="38100">
            <a:solidFill>
              <a:srgbClr val="EA8B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>
              <a:solidFill>
                <a:srgbClr val="EA8B00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it-IT" sz="1400" b="1">
                <a:solidFill>
                  <a:srgbClr val="EA8B00"/>
                </a:solidFill>
                <a:latin typeface="Georgia" panose="02040502050405020303" pitchFamily="18" charset="0"/>
              </a:rPr>
              <a:t>PROGRAMMI INTERNAZIONALI PER L’ISTRUZIONE SUPERIORE </a:t>
            </a:r>
            <a:r>
              <a:rPr lang="it-IT" sz="1400" b="1">
                <a:latin typeface="Georgia" panose="02040502050405020303" pitchFamily="18" charset="0"/>
              </a:rPr>
              <a:t>Erasmus mundus, Tempus, Alfa, Edulink, Programmi bilaterali </a:t>
            </a:r>
            <a:endParaRPr lang="it-IT" sz="1400">
              <a:latin typeface="Georgia" panose="02040502050405020303" pitchFamily="18" charset="0"/>
            </a:endParaRPr>
          </a:p>
        </p:txBody>
      </p:sp>
      <p:sp>
        <p:nvSpPr>
          <p:cNvPr id="27654" name="Rettangolo 10"/>
          <p:cNvSpPr>
            <a:spLocks noChangeArrowheads="1"/>
          </p:cNvSpPr>
          <p:nvPr/>
        </p:nvSpPr>
        <p:spPr bwMode="auto">
          <a:xfrm>
            <a:off x="1700213" y="5011738"/>
            <a:ext cx="1952625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EA8B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>
              <a:solidFill>
                <a:srgbClr val="EA8B00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it-IT" b="1">
                <a:solidFill>
                  <a:srgbClr val="EA8B00"/>
                </a:solidFill>
                <a:latin typeface="Georgia" panose="02040502050405020303" pitchFamily="18" charset="0"/>
              </a:rPr>
              <a:t>Gioventù in Azione </a:t>
            </a:r>
            <a:endParaRPr lang="it-IT">
              <a:solidFill>
                <a:srgbClr val="EA8B00"/>
              </a:solidFill>
              <a:latin typeface="Georgia" panose="02040502050405020303" pitchFamily="18" charset="0"/>
            </a:endParaRPr>
          </a:p>
        </p:txBody>
      </p:sp>
      <p:sp>
        <p:nvSpPr>
          <p:cNvPr id="27655" name="Rettangolo 11"/>
          <p:cNvSpPr>
            <a:spLocks noChangeArrowheads="1"/>
          </p:cNvSpPr>
          <p:nvPr/>
        </p:nvSpPr>
        <p:spPr bwMode="auto">
          <a:xfrm>
            <a:off x="4094163" y="2349500"/>
            <a:ext cx="4870450" cy="89255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sz="2800" b="1" dirty="0">
                <a:solidFill>
                  <a:srgbClr val="EA8B00"/>
                </a:solidFill>
                <a:latin typeface="Georgia" panose="02040502050405020303" pitchFamily="18" charset="0"/>
              </a:rPr>
              <a:t>ERASMUS + 2014-2020 </a:t>
            </a:r>
          </a:p>
          <a:p>
            <a:pPr eaLnBrk="1" hangingPunct="1"/>
            <a:r>
              <a:rPr lang="it-IT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3 Azioni chiave </a:t>
            </a:r>
            <a:r>
              <a:rPr lang="it-IT" sz="2000" b="1" i="1" dirty="0"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27656" name="Rettangolo 12"/>
          <p:cNvSpPr>
            <a:spLocks noChangeArrowheads="1"/>
          </p:cNvSpPr>
          <p:nvPr/>
        </p:nvSpPr>
        <p:spPr bwMode="auto">
          <a:xfrm>
            <a:off x="4071934" y="3500438"/>
            <a:ext cx="4859338" cy="1508125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2400" b="1" dirty="0" smtClean="0"/>
              <a:t>Attività specifiche: </a:t>
            </a:r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0070C0"/>
                </a:solidFill>
              </a:rPr>
              <a:t>Jean </a:t>
            </a:r>
            <a:r>
              <a:rPr lang="it-IT" sz="2400" b="1" i="1" dirty="0" err="1" smtClean="0">
                <a:solidFill>
                  <a:srgbClr val="0070C0"/>
                </a:solidFill>
              </a:rPr>
              <a:t>Monnet</a:t>
            </a:r>
            <a:r>
              <a:rPr lang="it-IT" sz="2400" b="1" i="1" dirty="0" smtClean="0">
                <a:solidFill>
                  <a:srgbClr val="0070C0"/>
                </a:solidFill>
              </a:rPr>
              <a:t> </a:t>
            </a:r>
            <a:r>
              <a:rPr lang="it-IT" b="1" i="1" dirty="0" smtClean="0"/>
              <a:t>(insegnamento in materia di integrazione europea)</a:t>
            </a:r>
            <a:endParaRPr lang="it-IT" sz="2000" b="1" i="1" dirty="0" smtClean="0"/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0070C0"/>
                </a:solidFill>
              </a:rPr>
              <a:t>Sport</a:t>
            </a:r>
            <a:r>
              <a:rPr lang="it-IT" sz="2400" b="1" i="1" dirty="0" smtClean="0"/>
              <a:t> </a:t>
            </a:r>
            <a:r>
              <a:rPr lang="it-IT" b="1" i="1" spc="-150" dirty="0" smtClean="0"/>
              <a:t>(cooperazione nel settore sport)</a:t>
            </a:r>
            <a:endParaRPr lang="it-IT" spc="-150" dirty="0" smtClean="0"/>
          </a:p>
        </p:txBody>
      </p:sp>
      <p:sp>
        <p:nvSpPr>
          <p:cNvPr id="21515" name="Rettangolo 13"/>
          <p:cNvSpPr>
            <a:spLocks noChangeArrowheads="1"/>
          </p:cNvSpPr>
          <p:nvPr/>
        </p:nvSpPr>
        <p:spPr bwMode="auto">
          <a:xfrm>
            <a:off x="107950" y="1979613"/>
            <a:ext cx="368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70C0"/>
                </a:solidFill>
                <a:latin typeface="Georgia" panose="02040502050405020303" pitchFamily="18" charset="0"/>
              </a:rPr>
              <a:t>Programmi esistenti </a:t>
            </a:r>
            <a:endParaRPr lang="it-IT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1516" name="Rettangolo 14"/>
          <p:cNvSpPr>
            <a:spLocks noChangeArrowheads="1"/>
          </p:cNvSpPr>
          <p:nvPr/>
        </p:nvSpPr>
        <p:spPr bwMode="auto">
          <a:xfrm>
            <a:off x="4859338" y="1700213"/>
            <a:ext cx="4284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>
              <a:latin typeface="Georgia" panose="02040502050405020303" pitchFamily="18" charset="0"/>
            </a:endParaRPr>
          </a:p>
          <a:p>
            <a:pPr eaLnBrk="1" hangingPunct="1"/>
            <a:r>
              <a:rPr lang="it-IT" b="1">
                <a:solidFill>
                  <a:srgbClr val="EA8B00"/>
                </a:solidFill>
                <a:latin typeface="Georgia" panose="02040502050405020303" pitchFamily="18" charset="0"/>
              </a:rPr>
              <a:t>Un unico programma integrato </a:t>
            </a:r>
            <a:endParaRPr lang="it-IT">
              <a:solidFill>
                <a:srgbClr val="EA8B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Parentesi graffa chiusa 15"/>
          <p:cNvSpPr/>
          <p:nvPr/>
        </p:nvSpPr>
        <p:spPr>
          <a:xfrm>
            <a:off x="3346450" y="2276475"/>
            <a:ext cx="696913" cy="3830638"/>
          </a:xfrm>
          <a:prstGeom prst="rightBrace">
            <a:avLst>
              <a:gd name="adj1" fmla="val 8333"/>
              <a:gd name="adj2" fmla="val 11082"/>
            </a:avLst>
          </a:prstGeom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5"/>
          <p:cNvSpPr>
            <a:spLocks noChangeArrowheads="1"/>
          </p:cNvSpPr>
          <p:nvPr/>
        </p:nvSpPr>
        <p:spPr bwMode="auto">
          <a:xfrm>
            <a:off x="268288" y="180975"/>
            <a:ext cx="808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3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ERASMUS+ 2014-2020 ISTRUZIONE, FORMAZIONE, GIOVENTÙ E SPORT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653" grpId="0" animBg="1"/>
      <p:bldP spid="27654" grpId="0" animBg="1"/>
      <p:bldP spid="27655" grpId="0" animBg="1"/>
      <p:bldP spid="27656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Ripartizione indicativa del budget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Azione</a:t>
            </a:r>
            <a:endParaRPr lang="it-IT" dirty="0"/>
          </a:p>
        </p:txBody>
      </p:sp>
      <p:sp>
        <p:nvSpPr>
          <p:cNvPr id="78851" name="Segnaposto SmartArt 2"/>
          <p:cNvSpPr>
            <a:spLocks noGrp="1" noTextEdit="1"/>
          </p:cNvSpPr>
          <p:nvPr>
            <p:ph type="dgm" idx="1"/>
          </p:nvPr>
        </p:nvSpPr>
        <p:spPr>
          <a:xfrm>
            <a:off x="642910" y="2143116"/>
            <a:ext cx="7772400" cy="4114800"/>
          </a:xfrm>
        </p:spPr>
      </p:sp>
      <p:graphicFrame>
        <p:nvGraphicFramePr>
          <p:cNvPr id="78852" name="Oggetto 3"/>
          <p:cNvGraphicFramePr>
            <a:graphicFrameLocks/>
          </p:cNvGraphicFramePr>
          <p:nvPr/>
        </p:nvGraphicFramePr>
        <p:xfrm>
          <a:off x="357158" y="1865313"/>
          <a:ext cx="6143668" cy="4349769"/>
        </p:xfrm>
        <a:graphic>
          <a:graphicData uri="http://schemas.openxmlformats.org/presentationml/2006/ole">
            <p:oleObj spid="_x0000_s1026" name="Worksheet" r:id="rId3" imgW="7078996" imgH="4564434" progId="Excel.Sheet.8">
              <p:embed/>
            </p:oleObj>
          </a:graphicData>
        </a:graphic>
      </p:graphicFrame>
      <p:sp>
        <p:nvSpPr>
          <p:cNvPr id="5" name="Rettangolo 4"/>
          <p:cNvSpPr/>
          <p:nvPr/>
        </p:nvSpPr>
        <p:spPr>
          <a:xfrm>
            <a:off x="6572264" y="3500438"/>
            <a:ext cx="23574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 smtClean="0">
                <a:latin typeface="Georgia" panose="02040502050405020303" pitchFamily="18" charset="0"/>
              </a:rPr>
              <a:t>Il sostegno alle riforme negli Stati membri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5429256" y="1357298"/>
            <a:ext cx="27146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Georgia" panose="02040502050405020303" pitchFamily="18" charset="0"/>
              </a:rPr>
              <a:t>La mobilità ai fini dell’ apprendimento individuale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215074" y="2500306"/>
            <a:ext cx="292892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Georgia" panose="02040502050405020303" pitchFamily="18" charset="0"/>
              </a:rPr>
              <a:t>La cooperazione per l’innovazione e le buone pratiche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rot="5400000" flipH="1" flipV="1">
            <a:off x="4964909" y="1964521"/>
            <a:ext cx="428628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endCxn id="7" idx="1"/>
          </p:cNvCxnSpPr>
          <p:nvPr/>
        </p:nvCxnSpPr>
        <p:spPr>
          <a:xfrm flipV="1">
            <a:off x="5643570" y="2961971"/>
            <a:ext cx="571504" cy="38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572132" y="3643314"/>
            <a:ext cx="1000132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5"/>
          <p:cNvSpPr txBox="1">
            <a:spLocks noChangeArrowheads="1"/>
          </p:cNvSpPr>
          <p:nvPr/>
        </p:nvSpPr>
        <p:spPr bwMode="auto">
          <a:xfrm>
            <a:off x="611188" y="1268413"/>
            <a:ext cx="7489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8294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84288"/>
            <a:ext cx="817245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9"/>
          <p:cNvSpPr txBox="1">
            <a:spLocks noChangeArrowheads="1"/>
          </p:cNvSpPr>
          <p:nvPr/>
        </p:nvSpPr>
        <p:spPr bwMode="auto">
          <a:xfrm>
            <a:off x="179388" y="3759200"/>
            <a:ext cx="2089150" cy="265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1400">
                <a:solidFill>
                  <a:srgbClr val="003366"/>
                </a:solidFill>
                <a:latin typeface="Trebuchet MS" pitchFamily="34" charset="0"/>
              </a:rPr>
              <a:t>Docenti e staff istruzione superiore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1400">
                <a:solidFill>
                  <a:srgbClr val="003366"/>
                </a:solidFill>
                <a:latin typeface="Trebuchet MS" pitchFamily="34" charset="0"/>
              </a:rPr>
              <a:t>Insegnanti e personale della scuola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1400">
                <a:solidFill>
                  <a:srgbClr val="003366"/>
                </a:solidFill>
                <a:latin typeface="Trebuchet MS" pitchFamily="34" charset="0"/>
              </a:rPr>
              <a:t>Formatori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1400">
                <a:solidFill>
                  <a:srgbClr val="003366"/>
                </a:solidFill>
                <a:latin typeface="Trebuchet MS" pitchFamily="34" charset="0"/>
              </a:rPr>
              <a:t>Operatori giovanili</a:t>
            </a:r>
            <a:br>
              <a:rPr lang="it-IT" sz="1400">
                <a:solidFill>
                  <a:srgbClr val="003366"/>
                </a:solidFill>
                <a:latin typeface="Trebuchet MS" pitchFamily="34" charset="0"/>
              </a:rPr>
            </a:br>
            <a:endParaRPr lang="it-IT" sz="1400">
              <a:solidFill>
                <a:srgbClr val="003366"/>
              </a:solidFill>
              <a:latin typeface="Trebuchet MS" pitchFamily="34" charset="0"/>
            </a:endParaRPr>
          </a:p>
          <a:p>
            <a:pPr marL="177800" indent="-177800">
              <a:spcBef>
                <a:spcPct val="50000"/>
              </a:spcBef>
            </a:pPr>
            <a:r>
              <a:rPr lang="it-IT" sz="1400">
                <a:solidFill>
                  <a:srgbClr val="990033"/>
                </a:solidFill>
              </a:rPr>
              <a:t>Qualità insegnamento </a:t>
            </a:r>
            <a:br>
              <a:rPr lang="it-IT" sz="1400">
                <a:solidFill>
                  <a:srgbClr val="990033"/>
                </a:solidFill>
              </a:rPr>
            </a:br>
            <a:r>
              <a:rPr lang="it-IT" sz="1400">
                <a:solidFill>
                  <a:srgbClr val="990033"/>
                </a:solidFill>
              </a:rPr>
              <a:t>metodi innovativi</a:t>
            </a:r>
          </a:p>
        </p:txBody>
      </p:sp>
      <p:sp>
        <p:nvSpPr>
          <p:cNvPr id="82949" name="Line 11"/>
          <p:cNvSpPr>
            <a:spLocks noChangeShapeType="1"/>
          </p:cNvSpPr>
          <p:nvPr/>
        </p:nvSpPr>
        <p:spPr bwMode="auto">
          <a:xfrm>
            <a:off x="125888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82950" name="Text Box 12"/>
          <p:cNvSpPr txBox="1">
            <a:spLocks noChangeArrowheads="1"/>
          </p:cNvSpPr>
          <p:nvPr/>
        </p:nvSpPr>
        <p:spPr bwMode="auto">
          <a:xfrm>
            <a:off x="2411413" y="3759200"/>
            <a:ext cx="2197100" cy="23542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400">
                <a:solidFill>
                  <a:srgbClr val="003366"/>
                </a:solidFill>
              </a:rPr>
              <a:t>Studenti istruzione superiore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>
                <a:solidFill>
                  <a:srgbClr val="003366"/>
                </a:solidFill>
              </a:rPr>
              <a:t>Istruzione/formazione professionale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>
                <a:solidFill>
                  <a:srgbClr val="003366"/>
                </a:solidFill>
              </a:rPr>
              <a:t>Apprendisti, assistenti, tirocinanti</a:t>
            </a:r>
          </a:p>
          <a:p>
            <a:pPr>
              <a:spcBef>
                <a:spcPct val="50000"/>
              </a:spcBef>
            </a:pPr>
            <a:r>
              <a:rPr lang="it-IT" sz="1400">
                <a:solidFill>
                  <a:srgbClr val="990033"/>
                </a:solidFill>
              </a:rPr>
              <a:t>circolazione dei talenti e attrattiva dei sistemi europei</a:t>
            </a:r>
          </a:p>
        </p:txBody>
      </p:sp>
      <p:sp>
        <p:nvSpPr>
          <p:cNvPr id="82951" name="Text Box 13"/>
          <p:cNvSpPr txBox="1">
            <a:spLocks noChangeArrowheads="1"/>
          </p:cNvSpPr>
          <p:nvPr/>
        </p:nvSpPr>
        <p:spPr bwMode="auto">
          <a:xfrm>
            <a:off x="4716463" y="3759200"/>
            <a:ext cx="1944687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400">
                <a:solidFill>
                  <a:srgbClr val="003366"/>
                </a:solidFill>
              </a:rPr>
              <a:t>Studenti istruzione superiore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>
                <a:solidFill>
                  <a:srgbClr val="003366"/>
                </a:solidFill>
              </a:rPr>
              <a:t>Istruzione e formazione professionale</a:t>
            </a:r>
          </a:p>
          <a:p>
            <a:pPr>
              <a:spcBef>
                <a:spcPct val="50000"/>
              </a:spcBef>
            </a:pPr>
            <a:r>
              <a:rPr lang="it-IT" sz="1400">
                <a:solidFill>
                  <a:srgbClr val="990033"/>
                </a:solidFill>
              </a:rPr>
              <a:t>Titoli di studio alto livello</a:t>
            </a:r>
            <a:br>
              <a:rPr lang="it-IT" sz="1400">
                <a:solidFill>
                  <a:srgbClr val="990033"/>
                </a:solidFill>
              </a:rPr>
            </a:br>
            <a:r>
              <a:rPr lang="it-IT" sz="1400">
                <a:solidFill>
                  <a:srgbClr val="990033"/>
                </a:solidFill>
              </a:rPr>
              <a:t>Garanzie per i prestiti a studenti</a:t>
            </a:r>
            <a:endParaRPr lang="it-IT" sz="1400">
              <a:solidFill>
                <a:srgbClr val="003366"/>
              </a:solidFill>
            </a:endParaRPr>
          </a:p>
        </p:txBody>
      </p:sp>
      <p:sp>
        <p:nvSpPr>
          <p:cNvPr id="87048" name="Text Box 14"/>
          <p:cNvSpPr txBox="1">
            <a:spLocks noChangeArrowheads="1"/>
          </p:cNvSpPr>
          <p:nvPr/>
        </p:nvSpPr>
        <p:spPr bwMode="auto">
          <a:xfrm>
            <a:off x="6829425" y="3759200"/>
            <a:ext cx="1800225" cy="25701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8900" indent="-88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1400" dirty="0" smtClean="0">
                <a:solidFill>
                  <a:srgbClr val="003366"/>
                </a:solidFill>
              </a:rPr>
              <a:t>Operatori giovanili </a:t>
            </a:r>
          </a:p>
          <a:p>
            <a:pPr marL="88900" indent="-88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1400" dirty="0" smtClean="0">
                <a:solidFill>
                  <a:srgbClr val="003366"/>
                </a:solidFill>
              </a:rPr>
              <a:t>Animatori</a:t>
            </a:r>
          </a:p>
          <a:p>
            <a:pPr marL="88900" indent="-88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1400" dirty="0" smtClean="0">
                <a:solidFill>
                  <a:srgbClr val="003366"/>
                </a:solidFill>
              </a:rPr>
              <a:t>Scambi di giovani nel volontariato</a:t>
            </a:r>
            <a:r>
              <a:rPr lang="it-IT" sz="1400" i="1" dirty="0" smtClean="0">
                <a:solidFill>
                  <a:srgbClr val="003366"/>
                </a:solidFill>
              </a:rPr>
              <a:t> (Servizio volontario europeo)</a:t>
            </a:r>
          </a:p>
          <a:p>
            <a:pPr>
              <a:spcBef>
                <a:spcPct val="50000"/>
              </a:spcBef>
              <a:defRPr/>
            </a:pPr>
            <a:r>
              <a:rPr lang="it-IT" sz="1400" dirty="0" smtClean="0">
                <a:solidFill>
                  <a:srgbClr val="990033"/>
                </a:solidFill>
              </a:rPr>
              <a:t>Apprendimento non formale, informale, inclusione sociale, cittadinanza attiva</a:t>
            </a:r>
            <a:endParaRPr lang="it-IT" sz="1400" dirty="0" smtClean="0">
              <a:solidFill>
                <a:srgbClr val="003366"/>
              </a:solidFill>
            </a:endParaRPr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250825" y="1052513"/>
            <a:ext cx="8713788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rgbClr val="262699"/>
                </a:solidFill>
                <a:latin typeface="Calibri" pitchFamily="34" charset="0"/>
              </a:rPr>
              <a:t>Azione chiave 1 : mobilità di apprendimento</a:t>
            </a:r>
            <a:br>
              <a:rPr lang="it-IT" sz="3200" b="1" dirty="0">
                <a:solidFill>
                  <a:srgbClr val="262699"/>
                </a:solidFill>
                <a:latin typeface="Calibri" pitchFamily="34" charset="0"/>
              </a:rPr>
            </a:br>
            <a:endParaRPr lang="it-IT" i="1" dirty="0">
              <a:solidFill>
                <a:srgbClr val="00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2013-2014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11188" y="1268413"/>
            <a:ext cx="7489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84995" name="Line 6"/>
          <p:cNvSpPr>
            <a:spLocks noChangeShapeType="1"/>
          </p:cNvSpPr>
          <p:nvPr/>
        </p:nvSpPr>
        <p:spPr bwMode="auto">
          <a:xfrm>
            <a:off x="125888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pic>
        <p:nvPicPr>
          <p:cNvPr id="8499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79538"/>
            <a:ext cx="79295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2708275" y="3471863"/>
            <a:ext cx="2613025" cy="31083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3366"/>
                </a:solidFill>
              </a:rPr>
              <a:t>Mondo del lavoro +</a:t>
            </a:r>
            <a:br>
              <a:rPr lang="it-IT" sz="1400" b="1">
                <a:solidFill>
                  <a:srgbClr val="003366"/>
                </a:solidFill>
              </a:rPr>
            </a:br>
            <a:r>
              <a:rPr lang="it-IT" sz="1400" b="1">
                <a:solidFill>
                  <a:srgbClr val="003366"/>
                </a:solidFill>
              </a:rPr>
              <a:t>Istituti Istruzione Superiore e formazione</a:t>
            </a:r>
            <a:r>
              <a:rPr lang="it-IT" sz="1400">
                <a:solidFill>
                  <a:srgbClr val="003366"/>
                </a:solidFill>
              </a:rPr>
              <a:t/>
            </a:r>
            <a:br>
              <a:rPr lang="it-IT" sz="1400">
                <a:solidFill>
                  <a:srgbClr val="003366"/>
                </a:solidFill>
              </a:rPr>
            </a:br>
            <a:endParaRPr lang="it-IT" sz="1400">
              <a:solidFill>
                <a:srgbClr val="003366"/>
              </a:solidFill>
            </a:endParaRPr>
          </a:p>
          <a:p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creatività, innovazione, imprenditorialità 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apprendimento sul lavoro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nuovi curricula  </a:t>
            </a:r>
            <a:r>
              <a:rPr lang="it-IT" sz="1400" b="1">
                <a:solidFill>
                  <a:srgbClr val="003366"/>
                </a:solidFill>
                <a:cs typeface="Arial" pitchFamily="34" charset="0"/>
              </a:rPr>
              <a:t/>
            </a:r>
            <a:br>
              <a:rPr lang="it-IT" sz="1400" b="1">
                <a:solidFill>
                  <a:srgbClr val="003366"/>
                </a:solidFill>
                <a:cs typeface="Arial" pitchFamily="34" charset="0"/>
              </a:rPr>
            </a:br>
            <a:endParaRPr lang="it-IT" sz="1400">
              <a:solidFill>
                <a:srgbClr val="003366"/>
              </a:solidFill>
              <a:cs typeface="Arial" pitchFamily="34" charset="0"/>
            </a:endParaRPr>
          </a:p>
          <a:p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occupabilità 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nuovi curriculi a specificità settoriale 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metodi innovativi IF</a:t>
            </a:r>
            <a:br>
              <a:rPr lang="it-IT" sz="1400">
                <a:solidFill>
                  <a:srgbClr val="C00000"/>
                </a:solidFill>
                <a:cs typeface="Arial" pitchFamily="34" charset="0"/>
              </a:rPr>
            </a:br>
            <a:r>
              <a:rPr lang="it-IT" sz="1400">
                <a:solidFill>
                  <a:srgbClr val="C00000"/>
                </a:solidFill>
                <a:cs typeface="Arial" pitchFamily="34" charset="0"/>
              </a:rPr>
              <a:t>- nuovi programmi qualifiche</a:t>
            </a:r>
          </a:p>
        </p:txBody>
      </p:sp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152400" y="3498850"/>
            <a:ext cx="2376488" cy="18145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it-IT" sz="1400">
                <a:solidFill>
                  <a:srgbClr val="003366"/>
                </a:solidFill>
                <a:latin typeface="Trebuchet MS" pitchFamily="34" charset="0"/>
              </a:rPr>
              <a:t>Istituti /organizzazioni istruzione/formazione /gioventù+ altri settori</a:t>
            </a:r>
          </a:p>
          <a:p>
            <a:pPr marL="177800" indent="-177800"/>
            <a:endParaRPr lang="it-IT" sz="1400">
              <a:solidFill>
                <a:srgbClr val="003366"/>
              </a:solidFill>
              <a:latin typeface="Trebuchet MS" pitchFamily="34" charset="0"/>
            </a:endParaRPr>
          </a:p>
          <a:p>
            <a:pPr marL="177800" indent="-177800"/>
            <a:r>
              <a:rPr lang="it-IT" sz="1400">
                <a:solidFill>
                  <a:srgbClr val="C00000"/>
                </a:solidFill>
                <a:latin typeface="Trebuchet MS" pitchFamily="34" charset="0"/>
              </a:rPr>
              <a:t>Iniziative congiunte per apprendimento tra pari e scambio buone prassi</a:t>
            </a:r>
            <a:br>
              <a:rPr lang="it-IT" sz="1400">
                <a:solidFill>
                  <a:srgbClr val="C00000"/>
                </a:solidFill>
                <a:latin typeface="Trebuchet MS" pitchFamily="34" charset="0"/>
              </a:rPr>
            </a:br>
            <a:endParaRPr lang="it-IT" sz="1400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5399088" y="3484563"/>
            <a:ext cx="1944687" cy="33226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solidFill>
                  <a:srgbClr val="003366"/>
                </a:solidFill>
              </a:rPr>
              <a:t>Mobilità virtuale</a:t>
            </a:r>
            <a:br>
              <a:rPr lang="it-IT" sz="1400">
                <a:solidFill>
                  <a:srgbClr val="003366"/>
                </a:solidFill>
              </a:rPr>
            </a:br>
            <a:r>
              <a:rPr lang="it-IT" sz="1400">
                <a:solidFill>
                  <a:srgbClr val="003366"/>
                </a:solidFill>
              </a:rPr>
              <a:t>eTwinning (per la scuola e per altri settori)</a:t>
            </a:r>
          </a:p>
          <a:p>
            <a:pPr>
              <a:spcBef>
                <a:spcPct val="50000"/>
              </a:spcBef>
            </a:pPr>
            <a:r>
              <a:rPr lang="it-IT" sz="1400">
                <a:solidFill>
                  <a:srgbClr val="C00000"/>
                </a:solidFill>
              </a:rPr>
              <a:t>Apprendimento tra pari e scambio di buone pratiche</a:t>
            </a:r>
          </a:p>
          <a:p>
            <a:pPr>
              <a:spcBef>
                <a:spcPct val="50000"/>
              </a:spcBef>
            </a:pPr>
            <a:endParaRPr lang="it-IT" sz="140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it-IT" sz="1400">
                <a:solidFill>
                  <a:srgbClr val="C00000"/>
                </a:solidFill>
              </a:rPr>
              <a:t>Apertura a paesi  interessati dalla Politica europea di vicinato</a:t>
            </a:r>
          </a:p>
          <a:p>
            <a:pPr>
              <a:spcBef>
                <a:spcPct val="50000"/>
              </a:spcBef>
            </a:pPr>
            <a:endParaRPr lang="it-IT" sz="1400">
              <a:solidFill>
                <a:srgbClr val="C0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464425" y="3471863"/>
            <a:ext cx="1500188" cy="28924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it-IT" sz="1400" dirty="0" smtClean="0">
                <a:solidFill>
                  <a:srgbClr val="003366"/>
                </a:solidFill>
              </a:rPr>
              <a:t>Istituti Istruzione Superiore UE+ paesi partner</a:t>
            </a:r>
            <a:br>
              <a:rPr lang="it-IT" sz="1400" dirty="0" smtClean="0">
                <a:solidFill>
                  <a:srgbClr val="003366"/>
                </a:solidFill>
              </a:rPr>
            </a:br>
            <a:r>
              <a:rPr lang="it-IT" sz="1400" dirty="0" smtClean="0">
                <a:solidFill>
                  <a:srgbClr val="003366"/>
                </a:solidFill>
              </a:rPr>
              <a:t/>
            </a:r>
            <a:br>
              <a:rPr lang="it-IT" sz="1400" dirty="0" smtClean="0">
                <a:solidFill>
                  <a:srgbClr val="003366"/>
                </a:solidFill>
              </a:rPr>
            </a:br>
            <a:r>
              <a:rPr lang="it-IT" sz="1400" dirty="0" smtClean="0">
                <a:solidFill>
                  <a:srgbClr val="003366"/>
                </a:solidFill>
              </a:rPr>
              <a:t>Consorzi internazionali</a:t>
            </a:r>
          </a:p>
          <a:p>
            <a:pPr>
              <a:defRPr/>
            </a:pPr>
            <a:endParaRPr lang="it-IT" sz="1400" dirty="0" smtClean="0">
              <a:solidFill>
                <a:srgbClr val="003366"/>
              </a:solidFill>
            </a:endParaRPr>
          </a:p>
          <a:p>
            <a:pPr>
              <a:defRPr/>
            </a:pP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Cooperazione regionale</a:t>
            </a:r>
          </a:p>
          <a:p>
            <a:pPr>
              <a:defRPr/>
            </a:pPr>
            <a:endParaRPr lang="it-IT" sz="1400" dirty="0" smtClean="0">
              <a:solidFill>
                <a:srgbClr val="003366"/>
              </a:solidFill>
            </a:endParaRPr>
          </a:p>
          <a:p>
            <a:pPr>
              <a:defRPr/>
            </a:pPr>
            <a:endParaRPr lang="it-IT" sz="1400" dirty="0" smtClean="0">
              <a:solidFill>
                <a:srgbClr val="003366"/>
              </a:solidFill>
            </a:endParaRPr>
          </a:p>
          <a:p>
            <a:pPr>
              <a:defRPr/>
            </a:pPr>
            <a:r>
              <a:rPr lang="it-IT" sz="1400" dirty="0" smtClean="0">
                <a:solidFill>
                  <a:srgbClr val="C00000"/>
                </a:solidFill>
              </a:rPr>
              <a:t/>
            </a:r>
            <a:br>
              <a:rPr lang="it-IT" sz="1400" dirty="0" smtClean="0">
                <a:solidFill>
                  <a:srgbClr val="C00000"/>
                </a:solidFill>
              </a:rPr>
            </a:br>
            <a:endParaRPr lang="it-IT" sz="1400" dirty="0" smtClean="0">
              <a:solidFill>
                <a:srgbClr val="003366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0825" y="692150"/>
            <a:ext cx="8713788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CC0000"/>
                </a:solidFill>
                <a:latin typeface="Calibri" pitchFamily="34" charset="0"/>
              </a:rPr>
              <a:t>Attività chiave 2 cooperazione per l’innovazione e le buone pratiche</a:t>
            </a:r>
            <a:endParaRPr lang="it-IT" sz="2800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042988" y="3559175"/>
            <a:ext cx="1995487" cy="14398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Metodo aperto</a:t>
            </a:r>
          </a:p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di  coordinamento e</a:t>
            </a:r>
          </a:p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semestre europeo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500438" y="3643313"/>
            <a:ext cx="1997075" cy="14398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Strumenti UE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10275" y="3711575"/>
            <a:ext cx="1993900" cy="14398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500" b="1" dirty="0">
                <a:solidFill>
                  <a:srgbClr val="000000"/>
                </a:solidFill>
              </a:rPr>
              <a:t>Dialogo politico</a:t>
            </a:r>
            <a:endParaRPr lang="it-IT" sz="15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576263" y="1852613"/>
            <a:ext cx="7921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it-IT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Sostegno all’agenda UE in tema di istruzione, formazione e gioventù mediante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title"/>
          </p:nvPr>
        </p:nvSpPr>
        <p:spPr>
          <a:xfrm>
            <a:off x="649288" y="987425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it-IT" sz="3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Azione chiave 3: Riforma delle politiche</a:t>
            </a:r>
            <a:endParaRPr lang="it-IT" sz="3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2281238" y="3486150"/>
            <a:ext cx="4749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2281238" y="3390900"/>
            <a:ext cx="3175" cy="214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4535488" y="3292475"/>
            <a:ext cx="1587" cy="214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7031038" y="3497263"/>
            <a:ext cx="1587" cy="214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4535488" y="3506788"/>
            <a:ext cx="0" cy="136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ttangolo 5"/>
          <p:cNvSpPr>
            <a:spLocks noChangeArrowheads="1"/>
          </p:cNvSpPr>
          <p:nvPr/>
        </p:nvSpPr>
        <p:spPr bwMode="auto">
          <a:xfrm>
            <a:off x="611188" y="260350"/>
            <a:ext cx="82089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sz="3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Erasmus+</a:t>
            </a:r>
            <a:r>
              <a:rPr lang="it-IT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2014-2020 </a:t>
            </a:r>
          </a:p>
          <a:p>
            <a:pPr eaLnBrk="1" hangingPunct="1"/>
            <a:r>
              <a:rPr lang="it-IT" sz="3200" b="1" dirty="0">
                <a:solidFill>
                  <a:srgbClr val="EA8B00"/>
                </a:solidFill>
                <a:latin typeface="Georgia" panose="02040502050405020303" pitchFamily="18" charset="0"/>
              </a:rPr>
              <a:t>Valore aggiunto europeo </a:t>
            </a:r>
          </a:p>
          <a:p>
            <a:pPr eaLnBrk="1" hangingPunct="1"/>
            <a:endParaRPr lang="it-IT" sz="2400" b="1" dirty="0"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Aiutare i cittadini ad acquisire maggiori e migliori abilità </a:t>
            </a:r>
          </a:p>
          <a:p>
            <a:pPr eaLnBrk="1" hangingPunct="1"/>
            <a:endParaRPr lang="it-IT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EA8B00"/>
                </a:solidFill>
                <a:latin typeface="Georgia" panose="02040502050405020303" pitchFamily="18" charset="0"/>
              </a:rPr>
              <a:t>Accrescere la qualità dell’insegnamento negli istituti di istruzione sia nell’UE che altrove </a:t>
            </a:r>
          </a:p>
          <a:p>
            <a:pPr eaLnBrk="1" hangingPunct="1"/>
            <a:endParaRPr lang="it-IT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Georgia" panose="02040502050405020303" pitchFamily="18" charset="0"/>
              </a:rPr>
              <a:t>Sostenere gli Stati membri e i Paesi partner extra UE nella modernizzazione dei propri sistemi di istruzione e formazione, rendendoli maggiormente innovativi </a:t>
            </a:r>
          </a:p>
          <a:p>
            <a:pPr eaLnBrk="1" hangingPunct="1"/>
            <a:endParaRPr lang="it-IT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EA8B00"/>
                </a:solidFill>
                <a:latin typeface="Georgia" panose="02040502050405020303" pitchFamily="18" charset="0"/>
              </a:rPr>
              <a:t>Promuovere la partecipazione dei giovani alla società, promuovere la </a:t>
            </a:r>
            <a:r>
              <a:rPr lang="it-IT" sz="2400" b="1" dirty="0">
                <a:solidFill>
                  <a:srgbClr val="EA8B00"/>
                </a:solidFill>
                <a:latin typeface="Georgia" panose="02040502050405020303" pitchFamily="18" charset="0"/>
              </a:rPr>
              <a:t>costruzione di una dimensione europea degli sport di base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587375" y="227013"/>
            <a:ext cx="7773988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442913" algn="ctr" defTabSz="449263">
              <a:defRPr/>
            </a:pPr>
            <a:r>
              <a:rPr lang="it-IT" sz="36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L’EU:</a:t>
            </a:r>
            <a:br>
              <a:rPr lang="it-IT" sz="36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it-IT" sz="36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Un’unione di popoli e di stati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 rot="8058447">
            <a:off x="4225925" y="3840163"/>
            <a:ext cx="2528888" cy="2620962"/>
          </a:xfrm>
          <a:prstGeom prst="rtTriangle">
            <a:avLst/>
          </a:prstGeom>
          <a:noFill/>
          <a:ln w="101600">
            <a:pattFill prst="sphere">
              <a:fgClr>
                <a:srgbClr val="F63C8C"/>
              </a:fgClr>
              <a:bgClr>
                <a:srgbClr val="FAFE4C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566863" y="5322888"/>
            <a:ext cx="3397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eaLnBrk="0" hangingPunct="0">
              <a:spcBef>
                <a:spcPct val="50000"/>
              </a:spcBef>
            </a:pPr>
            <a:r>
              <a:rPr lang="it-IT" sz="2900" b="1">
                <a:solidFill>
                  <a:srgbClr val="00FFFF"/>
                </a:solidFill>
                <a:latin typeface="Comic Sans MS" pitchFamily="66" charset="0"/>
              </a:rPr>
              <a:t>Commissione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3722688" y="2382838"/>
            <a:ext cx="3397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eaLnBrk="0" hangingPunct="0">
              <a:spcBef>
                <a:spcPct val="50000"/>
              </a:spcBef>
            </a:pPr>
            <a:r>
              <a:rPr lang="it-IT" sz="2900" b="1">
                <a:solidFill>
                  <a:srgbClr val="00FFFF"/>
                </a:solidFill>
                <a:latin typeface="Comic Sans MS" pitchFamily="66" charset="0"/>
              </a:rPr>
              <a:t>Parlamento Europeo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746750" y="5257800"/>
            <a:ext cx="3397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eaLnBrk="0" hangingPunct="0">
              <a:spcBef>
                <a:spcPct val="50000"/>
              </a:spcBef>
            </a:pPr>
            <a:r>
              <a:rPr lang="it-IT" sz="2900" b="1">
                <a:solidFill>
                  <a:srgbClr val="00FFFF"/>
                </a:solidFill>
                <a:latin typeface="Comic Sans MS" pitchFamily="66" charset="0"/>
              </a:rPr>
              <a:t>Consiglio dei Ministri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 rot="5400000">
            <a:off x="-2119313" y="3279776"/>
            <a:ext cx="587851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hangingPunct="0">
              <a:lnSpc>
                <a:spcPct val="93000"/>
              </a:lnSpc>
              <a:spcAft>
                <a:spcPts val="1288"/>
              </a:spcAft>
              <a:buClr>
                <a:srgbClr val="0E594D"/>
              </a:buClr>
              <a:buSzPct val="45000"/>
              <a:buFont typeface="StarSymbol" charset="0"/>
              <a:buNone/>
            </a:pPr>
            <a:r>
              <a:rPr lang="it-IT" sz="3700" b="1">
                <a:solidFill>
                  <a:srgbClr val="00FF99"/>
                </a:solidFill>
                <a:latin typeface="Comic Sans MS" pitchFamily="66" charset="0"/>
              </a:rPr>
              <a:t>Il “triangolo</a:t>
            </a:r>
            <a:r>
              <a:rPr lang="it-IT" sz="2900" b="1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it-IT" sz="3700" b="1">
                <a:solidFill>
                  <a:srgbClr val="00FF99"/>
                </a:solidFill>
                <a:latin typeface="Comic Sans MS" pitchFamily="66" charset="0"/>
              </a:rPr>
              <a:t>istituzionale</a:t>
            </a:r>
            <a:r>
              <a:rPr lang="it-IT" sz="2900" b="1">
                <a:solidFill>
                  <a:srgbClr val="00FFFF"/>
                </a:solidFill>
                <a:latin typeface="Comic Sans MS" pitchFamily="66" charset="0"/>
              </a:rPr>
              <a:t>”</a:t>
            </a:r>
            <a:endParaRPr lang="it-IT" sz="29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27657" name="AutoShape 8"/>
          <p:cNvSpPr>
            <a:spLocks noChangeArrowheads="1"/>
          </p:cNvSpPr>
          <p:nvPr/>
        </p:nvSpPr>
        <p:spPr bwMode="auto">
          <a:xfrm rot="5400000">
            <a:off x="963613" y="3052763"/>
            <a:ext cx="3462337" cy="687387"/>
          </a:xfrm>
          <a:prstGeom prst="notchedRightArrow">
            <a:avLst>
              <a:gd name="adj1" fmla="val 50000"/>
              <a:gd name="adj2" fmla="val 125924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2700000" scaled="1"/>
          </a:gra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 rot="4032789">
            <a:off x="4622007" y="1747044"/>
            <a:ext cx="849312" cy="685800"/>
          </a:xfrm>
          <a:prstGeom prst="notchedRightArrow">
            <a:avLst>
              <a:gd name="adj1" fmla="val 50000"/>
              <a:gd name="adj2" fmla="val 30961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2700000" scaled="1"/>
          </a:gra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 rot="4920389">
            <a:off x="5600700" y="3052763"/>
            <a:ext cx="3462337" cy="687388"/>
          </a:xfrm>
          <a:prstGeom prst="notchedRightArrow">
            <a:avLst>
              <a:gd name="adj1" fmla="val 50000"/>
              <a:gd name="adj2" fmla="val 125924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2700000" scaled="1"/>
          </a:gra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60" name="Oval 11"/>
          <p:cNvSpPr>
            <a:spLocks noChangeArrowheads="1"/>
          </p:cNvSpPr>
          <p:nvPr/>
        </p:nvSpPr>
        <p:spPr bwMode="auto">
          <a:xfrm>
            <a:off x="2195513" y="815975"/>
            <a:ext cx="1439862" cy="784225"/>
          </a:xfrm>
          <a:prstGeom prst="ellipse">
            <a:avLst/>
          </a:prstGeom>
          <a:noFill/>
          <a:ln w="476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61" name="Oval 12"/>
          <p:cNvSpPr>
            <a:spLocks noChangeArrowheads="1"/>
          </p:cNvSpPr>
          <p:nvPr/>
        </p:nvSpPr>
        <p:spPr bwMode="auto">
          <a:xfrm>
            <a:off x="4284663" y="815975"/>
            <a:ext cx="1511300" cy="784225"/>
          </a:xfrm>
          <a:prstGeom prst="ellipse">
            <a:avLst/>
          </a:prstGeom>
          <a:noFill/>
          <a:ln w="476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62" name="Oval 13"/>
          <p:cNvSpPr>
            <a:spLocks noChangeArrowheads="1"/>
          </p:cNvSpPr>
          <p:nvPr/>
        </p:nvSpPr>
        <p:spPr bwMode="auto">
          <a:xfrm>
            <a:off x="6732588" y="815975"/>
            <a:ext cx="1295400" cy="784225"/>
          </a:xfrm>
          <a:prstGeom prst="ellipse">
            <a:avLst/>
          </a:prstGeom>
          <a:noFill/>
          <a:ln w="4762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755576" y="158750"/>
            <a:ext cx="7488831" cy="461963"/>
          </a:xfrm>
          <a:prstGeom prst="rect">
            <a:avLst/>
          </a:prstGeom>
          <a:solidFill>
            <a:srgbClr val="EA8B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UTILI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1520" y="692696"/>
            <a:ext cx="8280920" cy="5949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fontAlgn="base">
              <a:lnSpc>
                <a:spcPts val="3200"/>
              </a:lnSpc>
            </a:pP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ISFOL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000" b="1" dirty="0" err="1" smtClean="0"/>
              <a:t>Agenzia</a:t>
            </a:r>
            <a:r>
              <a:rPr lang="it-IT" sz="2000" b="1" dirty="0" smtClean="0"/>
              <a:t> Nazionale LLP </a:t>
            </a:r>
            <a:r>
              <a:rPr lang="it-IT" sz="2000" dirty="0" smtClean="0"/>
              <a:t>- Programma Settoriale Leonardo da Vinci </a:t>
            </a:r>
            <a:r>
              <a:rPr lang="it-IT" sz="2000" dirty="0" err="1" smtClean="0"/>
              <a:t>–-</a:t>
            </a:r>
            <a:r>
              <a:rPr lang="it-IT" sz="2000" dirty="0" smtClean="0"/>
              <a:t> Roma</a:t>
            </a:r>
            <a:br>
              <a:rPr lang="it-IT" sz="2000" dirty="0" smtClean="0"/>
            </a:br>
            <a:r>
              <a:rPr lang="it-IT" sz="2000" dirty="0" smtClean="0"/>
              <a:t>Web: </a:t>
            </a:r>
            <a:r>
              <a:rPr lang="it-IT" sz="2000" dirty="0" smtClean="0">
                <a:hlinkClick r:id="rId2"/>
              </a:rPr>
              <a:t>www.programmaleonardo.net/</a:t>
            </a:r>
            <a:r>
              <a:rPr lang="it-IT" sz="2000" dirty="0" err="1" smtClean="0">
                <a:hlinkClick r:id="rId2"/>
              </a:rPr>
              <a:t>llp</a:t>
            </a:r>
            <a:r>
              <a:rPr lang="it-IT" sz="2000" dirty="0" smtClean="0">
                <a:hlinkClick r:id="rId2"/>
              </a:rPr>
              <a:t>/</a:t>
            </a:r>
            <a:r>
              <a:rPr lang="it-IT" sz="2000" dirty="0" err="1" smtClean="0">
                <a:hlinkClick r:id="rId2"/>
              </a:rPr>
              <a:t>home.asp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eMail</a:t>
            </a:r>
            <a:r>
              <a:rPr lang="it-IT" sz="2000" dirty="0" smtClean="0"/>
              <a:t>: </a:t>
            </a:r>
            <a:r>
              <a:rPr lang="it-IT" sz="2000" dirty="0" smtClean="0">
                <a:hlinkClick r:id="rId3"/>
              </a:rPr>
              <a:t>leoprojet@isfol.it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</a:t>
            </a:r>
            <a:r>
              <a:rPr lang="it-IT" sz="2000" dirty="0" smtClean="0"/>
              <a:t> - </a:t>
            </a:r>
            <a:r>
              <a:rPr lang="it-IT" sz="2000" b="1" dirty="0" smtClean="0"/>
              <a:t>Agenzia Nazionale LLP </a:t>
            </a:r>
            <a:r>
              <a:rPr lang="it-IT" sz="2000" dirty="0" smtClean="0"/>
              <a:t>- Programmi settoriali </a:t>
            </a:r>
            <a:r>
              <a:rPr lang="it-IT" sz="2000" dirty="0" err="1" smtClean="0"/>
              <a:t>Comenius</a:t>
            </a:r>
            <a:r>
              <a:rPr lang="it-IT" sz="2000" dirty="0" smtClean="0"/>
              <a:t>, </a:t>
            </a:r>
            <a:r>
              <a:rPr lang="it-IT" sz="2000" dirty="0" err="1" smtClean="0"/>
              <a:t>Erasmus</a:t>
            </a:r>
            <a:r>
              <a:rPr lang="it-IT" sz="2000" dirty="0" smtClean="0"/>
              <a:t>, </a:t>
            </a:r>
            <a:r>
              <a:rPr lang="it-IT" sz="2000" dirty="0" err="1" smtClean="0"/>
              <a:t>Grundtvig</a:t>
            </a:r>
            <a:r>
              <a:rPr lang="it-IT" sz="2000" dirty="0" smtClean="0"/>
              <a:t> e Visite di Studio </a:t>
            </a:r>
            <a:r>
              <a:rPr lang="it-IT" sz="2000" dirty="0" err="1" smtClean="0"/>
              <a:t>–-Firenze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Web: </a:t>
            </a:r>
            <a:r>
              <a:rPr lang="it-IT" sz="2000" dirty="0" smtClean="0">
                <a:hlinkClick r:id="rId4"/>
              </a:rPr>
              <a:t>www.programmallp.it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eMail</a:t>
            </a:r>
            <a:r>
              <a:rPr lang="it-IT" sz="2000" dirty="0" smtClean="0"/>
              <a:t>: </a:t>
            </a:r>
            <a:r>
              <a:rPr lang="it-IT" sz="2000" dirty="0" smtClean="0">
                <a:hlinkClick r:id="rId5"/>
              </a:rPr>
              <a:t>agenziallp@indire.it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Agenzia nazionale per i giovani </a:t>
            </a:r>
            <a:r>
              <a:rPr lang="it-IT" sz="2000" dirty="0" smtClean="0"/>
              <a:t>Roma</a:t>
            </a:r>
          </a:p>
          <a:p>
            <a:pPr fontAlgn="base">
              <a:lnSpc>
                <a:spcPts val="3200"/>
              </a:lnSpc>
            </a:pPr>
            <a:r>
              <a:rPr lang="it-IT" sz="2000" dirty="0" smtClean="0"/>
              <a:t>Web: </a:t>
            </a:r>
            <a:r>
              <a:rPr lang="it-IT" sz="2000" dirty="0" smtClean="0">
                <a:hlinkClick r:id="rId6"/>
              </a:rPr>
              <a:t>www.agenziagiovani.it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eMail</a:t>
            </a:r>
            <a:r>
              <a:rPr lang="it-IT" sz="2000" dirty="0" smtClean="0"/>
              <a:t>: </a:t>
            </a:r>
            <a:r>
              <a:rPr lang="it-IT" sz="2000" dirty="0" smtClean="0">
                <a:hlinkClick r:id="rId7"/>
              </a:rPr>
              <a:t>direzione@agenziagiovani.it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contatto nazionali</a:t>
            </a:r>
            <a:r>
              <a:rPr lang="it-IT" sz="2000" dirty="0" smtClean="0"/>
              <a:t>: </a:t>
            </a:r>
            <a:r>
              <a:rPr lang="it-IT" sz="2000" b="1" dirty="0" smtClean="0">
                <a:hlinkClick r:id="rId8"/>
              </a:rPr>
              <a:t>http://www.erasmusplus.it/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 web della Commissione europea: 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ts val="3200"/>
              </a:lnSpc>
            </a:pPr>
            <a:r>
              <a:rPr lang="it-IT" sz="2000" dirty="0" smtClean="0">
                <a:hlinkClick r:id="rId9"/>
              </a:rPr>
              <a:t>http://ec.europa.eu/education/erasmus-plus/index_en.htm</a:t>
            </a:r>
            <a:endParaRPr lang="it-IT" sz="2000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ttangolo 5"/>
          <p:cNvSpPr>
            <a:spLocks noChangeArrowheads="1"/>
          </p:cNvSpPr>
          <p:nvPr/>
        </p:nvSpPr>
        <p:spPr bwMode="auto">
          <a:xfrm>
            <a:off x="395288" y="476250"/>
            <a:ext cx="8291512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dirty="0" smtClean="0"/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en-US" sz="28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COSME: </a:t>
            </a:r>
          </a:p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Sostituisce</a:t>
            </a:r>
            <a:r>
              <a:rPr lang="en-US" sz="28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sz="28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en-US" sz="28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CIP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0070C0"/>
                </a:solidFill>
              </a:rPr>
              <a:t>Rafforzare</a:t>
            </a:r>
            <a:r>
              <a:rPr lang="en-US" sz="2800" dirty="0" smtClean="0">
                <a:solidFill>
                  <a:srgbClr val="0070C0"/>
                </a:solidFill>
              </a:rPr>
              <a:t> la </a:t>
            </a:r>
            <a:r>
              <a:rPr lang="en-US" sz="2800" dirty="0" err="1" smtClean="0">
                <a:solidFill>
                  <a:srgbClr val="0070C0"/>
                </a:solidFill>
              </a:rPr>
              <a:t>competitività</a:t>
            </a:r>
            <a:r>
              <a:rPr lang="en-US" sz="2800" dirty="0" smtClean="0">
                <a:solidFill>
                  <a:srgbClr val="0070C0"/>
                </a:solidFill>
              </a:rPr>
              <a:t> e la </a:t>
            </a:r>
            <a:r>
              <a:rPr lang="en-US" sz="2800" dirty="0" err="1" smtClean="0">
                <a:solidFill>
                  <a:srgbClr val="0070C0"/>
                </a:solidFill>
              </a:rPr>
              <a:t>sostenibilità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delle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imprese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nell’Unione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europea</a:t>
            </a:r>
            <a:r>
              <a:rPr lang="en-US" sz="2800" dirty="0" smtClean="0">
                <a:solidFill>
                  <a:srgbClr val="0070C0"/>
                </a:solidFill>
              </a:rPr>
              <a:t>, in </a:t>
            </a:r>
            <a:r>
              <a:rPr lang="en-US" sz="2800" dirty="0" err="1" smtClean="0">
                <a:solidFill>
                  <a:srgbClr val="0070C0"/>
                </a:solidFill>
              </a:rPr>
              <a:t>particolare</a:t>
            </a:r>
            <a:r>
              <a:rPr lang="en-US" sz="2800" dirty="0" smtClean="0">
                <a:solidFill>
                  <a:srgbClr val="0070C0"/>
                </a:solidFill>
              </a:rPr>
              <a:t> PMI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Incoraggiare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una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cultura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imprenditoriale</a:t>
            </a:r>
            <a:r>
              <a:rPr lang="en-US" sz="2800" dirty="0" smtClean="0">
                <a:solidFill>
                  <a:srgbClr val="0070C0"/>
                </a:solidFill>
              </a:rPr>
              <a:t> e </a:t>
            </a:r>
            <a:r>
              <a:rPr lang="en-US" sz="2800" dirty="0" err="1" smtClean="0">
                <a:solidFill>
                  <a:srgbClr val="0070C0"/>
                </a:solidFill>
              </a:rPr>
              <a:t>promuovere</a:t>
            </a:r>
            <a:r>
              <a:rPr lang="en-US" sz="2800" dirty="0" smtClean="0">
                <a:solidFill>
                  <a:srgbClr val="0070C0"/>
                </a:solidFill>
              </a:rPr>
              <a:t> la </a:t>
            </a:r>
            <a:r>
              <a:rPr lang="en-US" sz="2800" dirty="0" err="1" smtClean="0">
                <a:solidFill>
                  <a:srgbClr val="0070C0"/>
                </a:solidFill>
              </a:rPr>
              <a:t>creazione</a:t>
            </a:r>
            <a:r>
              <a:rPr lang="en-US" sz="2800" dirty="0" smtClean="0">
                <a:solidFill>
                  <a:srgbClr val="0070C0"/>
                </a:solidFill>
              </a:rPr>
              <a:t> e la </a:t>
            </a:r>
            <a:r>
              <a:rPr lang="en-US" sz="2800" dirty="0" err="1" smtClean="0">
                <a:solidFill>
                  <a:srgbClr val="0070C0"/>
                </a:solidFill>
              </a:rPr>
              <a:t>crescita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delle</a:t>
            </a:r>
            <a:r>
              <a:rPr lang="en-US" sz="2800" dirty="0" smtClean="0">
                <a:solidFill>
                  <a:srgbClr val="0070C0"/>
                </a:solidFill>
              </a:rPr>
              <a:t> PMI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>
              <a:solidFill>
                <a:srgbClr val="EA8B00"/>
              </a:solidFill>
            </a:endParaRPr>
          </a:p>
          <a:p>
            <a:pPr eaLnBrk="1" hangingPunct="1">
              <a:defRPr/>
            </a:pPr>
            <a:r>
              <a:rPr lang="it-IT" sz="2400" b="1" dirty="0" smtClean="0">
                <a:solidFill>
                  <a:srgbClr val="EA8B00"/>
                </a:solidFill>
              </a:rPr>
              <a:t>€2,3 miliardi per il 2014 – 2020</a:t>
            </a:r>
            <a:endParaRPr lang="it-IT" sz="2400" dirty="0" smtClean="0">
              <a:solidFill>
                <a:srgbClr val="EA8B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755576" y="158750"/>
            <a:ext cx="7488831" cy="461963"/>
          </a:xfrm>
          <a:prstGeom prst="rect">
            <a:avLst/>
          </a:prstGeom>
          <a:solidFill>
            <a:srgbClr val="EA8B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UTILI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8892480" y="7245424"/>
            <a:ext cx="864096" cy="43204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/>
          <p:cNvCxnSpPr>
            <a:stCxn id="23" idx="0"/>
          </p:cNvCxnSpPr>
          <p:nvPr/>
        </p:nvCxnSpPr>
        <p:spPr>
          <a:xfrm flipV="1">
            <a:off x="9324528" y="5517232"/>
            <a:ext cx="576064" cy="17281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51520" y="692696"/>
            <a:ext cx="8712968" cy="5949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fontAlgn="base"/>
            <a:r>
              <a:rPr lang="it-IT" sz="2400" dirty="0" smtClean="0"/>
              <a:t>Il portale unico di aiuto per le aziende ad accedere ai fondi UE: </a:t>
            </a:r>
            <a:r>
              <a:rPr lang="it-IT" sz="2400" u="sng" dirty="0" smtClean="0">
                <a:solidFill>
                  <a:srgbClr val="FF0000"/>
                </a:solidFill>
              </a:rPr>
              <a:t>http://europa.eu/youreurope/business/funding-grants/access-to-finance/index_it.htm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pPr fontAlgn="base"/>
            <a:r>
              <a:rPr lang="it-IT" sz="2400" dirty="0" smtClean="0"/>
              <a:t>Il sito "</a:t>
            </a:r>
            <a:r>
              <a:rPr lang="it-IT" sz="2400" b="1" dirty="0" smtClean="0"/>
              <a:t>Finanziamenti UE per le piccole e Media imprese</a:t>
            </a:r>
            <a:r>
              <a:rPr lang="it-IT" sz="2400" dirty="0" smtClean="0"/>
              <a:t>" disponibile anche in lingua italiana:</a:t>
            </a:r>
          </a:p>
          <a:p>
            <a:pPr fontAlgn="base"/>
            <a:r>
              <a:rPr lang="it-IT" sz="2400" u="sng" dirty="0" smtClean="0">
                <a:solidFill>
                  <a:srgbClr val="FF0000"/>
                </a:solidFill>
              </a:rPr>
              <a:t>http://europa.eu/youreurope/business/funding-grants/access-to-finance/ </a:t>
            </a:r>
          </a:p>
          <a:p>
            <a:pPr fontAlgn="base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Il </a:t>
            </a:r>
            <a:r>
              <a:rPr lang="it-IT" sz="2400" b="1" dirty="0" smtClean="0"/>
              <a:t>Portale dell'UE</a:t>
            </a:r>
            <a:r>
              <a:rPr lang="it-IT" sz="2400" b="1" dirty="0" smtClean="0">
                <a:hlinkClick r:id="rId2"/>
              </a:rPr>
              <a:t> </a:t>
            </a:r>
            <a:r>
              <a:rPr lang="it-IT" sz="2400" dirty="0" smtClean="0"/>
              <a:t>per i partecipanti:</a:t>
            </a:r>
            <a:br>
              <a:rPr lang="it-IT" sz="2400" dirty="0" smtClean="0"/>
            </a:br>
            <a:r>
              <a:rPr lang="it-IT" sz="2400" dirty="0" smtClean="0">
                <a:solidFill>
                  <a:srgbClr val="FF0000"/>
                </a:solidFill>
              </a:rPr>
              <a:t> </a:t>
            </a:r>
            <a:r>
              <a:rPr lang="it-IT" sz="2400" u="sng" dirty="0" smtClean="0">
                <a:solidFill>
                  <a:srgbClr val="FF0000"/>
                </a:solidFill>
              </a:rPr>
              <a:t>http://ec.europa.eu/research/participants/portal/desktop/en/home.html </a:t>
            </a:r>
          </a:p>
          <a:p>
            <a:pPr fontAlgn="base"/>
            <a:endParaRPr lang="it-IT" sz="2400" dirty="0" smtClean="0"/>
          </a:p>
          <a:p>
            <a:pPr fontAlgn="base"/>
            <a:r>
              <a:rPr lang="it-IT" sz="2400" b="1" dirty="0" smtClean="0"/>
              <a:t>Sito web della Commissione europea: </a:t>
            </a:r>
          </a:p>
          <a:p>
            <a:pPr fontAlgn="base"/>
            <a:r>
              <a:rPr lang="it-IT" sz="2400" u="sng" dirty="0" smtClean="0">
                <a:solidFill>
                  <a:srgbClr val="FF0000"/>
                </a:solidFill>
              </a:rPr>
              <a:t>http://ec.europa.eu/enterprise/initiatives/cosme/index_en.htm</a:t>
            </a:r>
            <a:endParaRPr lang="it-IT" sz="2400" u="sng" dirty="0">
              <a:solidFill>
                <a:srgbClr val="FF0000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ttangolo 5"/>
          <p:cNvSpPr>
            <a:spLocks noChangeArrowheads="1"/>
          </p:cNvSpPr>
          <p:nvPr/>
        </p:nvSpPr>
        <p:spPr bwMode="auto">
          <a:xfrm>
            <a:off x="684213" y="44450"/>
            <a:ext cx="77152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  <a:p>
            <a:pPr algn="ctr" eaLnBrk="1" hangingPunct="1">
              <a:defRPr/>
            </a:pPr>
            <a:r>
              <a:rPr lang="it-IT" sz="2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it-IT" sz="4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EUROPA CREATIVA</a:t>
            </a:r>
          </a:p>
          <a:p>
            <a:pPr algn="ctr" eaLnBrk="1" hangingPunct="1">
              <a:defRPr/>
            </a:pPr>
            <a:r>
              <a:rPr lang="it-IT" sz="25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Sostituisce Cultura + Media + Media </a:t>
            </a:r>
            <a:r>
              <a:rPr lang="it-IT" sz="2500" b="1" dirty="0" err="1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mundus</a:t>
            </a:r>
            <a:endParaRPr lang="it-IT" sz="2500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7950" y="1700213"/>
            <a:ext cx="3959225" cy="449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articolato in 3 sezioni:</a:t>
            </a: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 Cultura</a:t>
            </a: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 MEDIA</a:t>
            </a: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 Trans-settoriale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67000" y="1700213"/>
            <a:ext cx="62611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Settori culturali e creativi: </a:t>
            </a:r>
            <a:r>
              <a:rPr lang="it-IT" sz="2200" dirty="0">
                <a:solidFill>
                  <a:srgbClr val="0070C0"/>
                </a:solidFill>
                <a:latin typeface="+mj-lt"/>
              </a:rPr>
              <a:t>interessa circa 8000 organizzazioni e 300000 artisti, professionisti riceveranno un sostegno per varcare i confini dei loro paesi per aiutarli a intraprendere carriere internazionali; traduzione di più di 5.500 libri e altre opere letterarie.</a:t>
            </a:r>
            <a:endParaRPr lang="it-IT" sz="2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Fumetto 2 8"/>
          <p:cNvSpPr/>
          <p:nvPr/>
        </p:nvSpPr>
        <p:spPr>
          <a:xfrm>
            <a:off x="2667000" y="2052638"/>
            <a:ext cx="6288088" cy="2097087"/>
          </a:xfrm>
          <a:prstGeom prst="wedgeRoundRectCallout">
            <a:avLst>
              <a:gd name="adj1" fmla="val -64003"/>
              <a:gd name="adj2" fmla="val -26790"/>
              <a:gd name="adj3" fmla="val 16667"/>
            </a:avLst>
          </a:prstGeom>
          <a:noFill/>
          <a:ln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/>
              <a:t>cv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997200" y="4437063"/>
            <a:ext cx="5957888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Georgia"/>
              </a:rPr>
              <a:t>Settore audiovisivo: </a:t>
            </a:r>
            <a:r>
              <a:rPr lang="it-IT" sz="2200" dirty="0">
                <a:solidFill>
                  <a:srgbClr val="0070C0"/>
                </a:solidFill>
                <a:latin typeface="+mj-lt"/>
              </a:rPr>
              <a:t>contribuirà a distribuzione di più di 1.000 film europei nel mondo, finanziamenti per i professionisti, promuoverà lo sviluppo di film e altre opere audiovisive che presentano un potenziale di distribuzione transfrontaliera.</a:t>
            </a:r>
          </a:p>
        </p:txBody>
      </p:sp>
      <p:sp>
        <p:nvSpPr>
          <p:cNvPr id="14" name="Fumetto 2 13"/>
          <p:cNvSpPr/>
          <p:nvPr/>
        </p:nvSpPr>
        <p:spPr>
          <a:xfrm>
            <a:off x="2828925" y="4476750"/>
            <a:ext cx="6289675" cy="2105025"/>
          </a:xfrm>
          <a:prstGeom prst="wedgeRoundRectCallout">
            <a:avLst>
              <a:gd name="adj1" fmla="val -69918"/>
              <a:gd name="adj2" fmla="val -65826"/>
              <a:gd name="adj3" fmla="val 16667"/>
            </a:avLst>
          </a:prstGeom>
          <a:noFill/>
          <a:ln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/>
              <a:t>cv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ttangolo 5"/>
          <p:cNvSpPr>
            <a:spLocks noChangeArrowheads="1"/>
          </p:cNvSpPr>
          <p:nvPr/>
        </p:nvSpPr>
        <p:spPr bwMode="auto">
          <a:xfrm>
            <a:off x="684213" y="44450"/>
            <a:ext cx="77152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  <a:p>
            <a:pPr algn="ctr" eaLnBrk="1" hangingPunct="1">
              <a:defRPr/>
            </a:pPr>
            <a:r>
              <a:rPr lang="it-IT" sz="2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it-IT" sz="4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EUROPA CREATIVA</a:t>
            </a:r>
          </a:p>
          <a:p>
            <a:pPr algn="ctr" eaLnBrk="1" hangingPunct="1">
              <a:defRPr/>
            </a:pPr>
            <a:r>
              <a:rPr lang="it-IT" sz="25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Sostituisce Cultura + Media + Media </a:t>
            </a:r>
            <a:r>
              <a:rPr lang="it-IT" sz="2500" b="1" dirty="0" err="1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mundus</a:t>
            </a:r>
            <a:endParaRPr lang="it-IT" sz="2500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7950" y="1700213"/>
            <a:ext cx="3959225" cy="449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articolato in 3 sezioni:</a:t>
            </a: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 Cultura</a:t>
            </a: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 MEDIA</a:t>
            </a: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22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 Trans-settoriale</a:t>
            </a:r>
          </a:p>
          <a:p>
            <a:pPr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it-IT" sz="22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novità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339975" y="2111375"/>
            <a:ext cx="67691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Relativo ad entrambi e</a:t>
            </a:r>
            <a:r>
              <a:rPr lang="it-IT" sz="2200" dirty="0">
                <a:solidFill>
                  <a:srgbClr val="0070C0"/>
                </a:solidFill>
                <a:latin typeface="+mj-lt"/>
              </a:rPr>
              <a:t> costituito da due parti:</a:t>
            </a:r>
          </a:p>
          <a:p>
            <a:pPr algn="just"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1)</a:t>
            </a:r>
            <a:r>
              <a:rPr lang="it-IT" sz="2200" dirty="0">
                <a:solidFill>
                  <a:srgbClr val="0070C0"/>
                </a:solidFill>
                <a:latin typeface="+mj-lt"/>
              </a:rPr>
              <a:t> fa riferimento all’istituzione di uno strumento finanziario inteso a migliorare l’accesso ai finanziamenti per le PMI e le organizzazioni dei settori culturali e creativi;</a:t>
            </a:r>
          </a:p>
          <a:p>
            <a:pPr algn="just" eaLnBrk="1" hangingPunct="1">
              <a:defRPr/>
            </a:pPr>
            <a:r>
              <a:rPr lang="it-IT" sz="2200" b="1" dirty="0">
                <a:solidFill>
                  <a:srgbClr val="0070C0"/>
                </a:solidFill>
                <a:latin typeface="+mj-lt"/>
              </a:rPr>
              <a:t>2)</a:t>
            </a:r>
            <a:r>
              <a:rPr lang="it-IT" sz="2200" dirty="0">
                <a:solidFill>
                  <a:srgbClr val="0070C0"/>
                </a:solidFill>
                <a:latin typeface="+mj-lt"/>
              </a:rPr>
              <a:t> comprenderà misure di sostegno nel campo della cooperazione politica trans-nazionale e degli scambi di esperienze tra responsabili delle politiche e operatori</a:t>
            </a:r>
          </a:p>
        </p:txBody>
      </p:sp>
      <p:sp>
        <p:nvSpPr>
          <p:cNvPr id="14" name="Fumetto 2 13"/>
          <p:cNvSpPr/>
          <p:nvPr/>
        </p:nvSpPr>
        <p:spPr>
          <a:xfrm>
            <a:off x="2195513" y="2100263"/>
            <a:ext cx="6923087" cy="3151187"/>
          </a:xfrm>
          <a:prstGeom prst="wedgeRoundRectCallout">
            <a:avLst>
              <a:gd name="adj1" fmla="val -38073"/>
              <a:gd name="adj2" fmla="val 67816"/>
              <a:gd name="adj3" fmla="val 16667"/>
            </a:avLst>
          </a:prstGeom>
          <a:noFill/>
          <a:ln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/>
              <a:t>cv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940425" y="5661025"/>
            <a:ext cx="2746375" cy="954088"/>
          </a:xfrm>
          <a:prstGeom prst="rect">
            <a:avLst/>
          </a:prstGeom>
          <a:noFill/>
          <a:ln w="76200">
            <a:solidFill>
              <a:srgbClr val="EA8B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Budget: 1,8 miliardi di €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95338" y="6146800"/>
            <a:ext cx="1150937" cy="522288"/>
          </a:xfrm>
          <a:prstGeom prst="rect">
            <a:avLst/>
          </a:prstGeom>
          <a:noFill/>
          <a:ln w="76200">
            <a:solidFill>
              <a:srgbClr val="EA8B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15%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76263" y="2833688"/>
            <a:ext cx="1150937" cy="523875"/>
          </a:xfrm>
          <a:prstGeom prst="rect">
            <a:avLst/>
          </a:prstGeom>
          <a:noFill/>
          <a:ln w="76200">
            <a:solidFill>
              <a:srgbClr val="EA8B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30%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39750" y="4130675"/>
            <a:ext cx="1152525" cy="522288"/>
          </a:xfrm>
          <a:prstGeom prst="rect">
            <a:avLst/>
          </a:prstGeom>
          <a:noFill/>
          <a:ln w="76200">
            <a:solidFill>
              <a:srgbClr val="EA8B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55%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755576" y="158750"/>
            <a:ext cx="7488831" cy="461963"/>
          </a:xfrm>
          <a:prstGeom prst="rect">
            <a:avLst/>
          </a:prstGeom>
          <a:solidFill>
            <a:srgbClr val="EA8B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UTILI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1520" y="692696"/>
            <a:ext cx="8712968" cy="5949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fontAlgn="base"/>
            <a:r>
              <a:rPr lang="it-IT" sz="2400" b="1" dirty="0" smtClean="0"/>
              <a:t>Sottoprogramma cultura </a:t>
            </a:r>
            <a:r>
              <a:rPr lang="it-IT" sz="2400" dirty="0" smtClean="0"/>
              <a:t>Ministero per i Beni e le Attività Culturali</a:t>
            </a:r>
            <a:br>
              <a:rPr lang="it-IT" sz="2400" dirty="0" smtClean="0"/>
            </a:br>
            <a:r>
              <a:rPr lang="it-IT" sz="2400" dirty="0" err="1" smtClean="0"/>
              <a:t>Mrs.Leila</a:t>
            </a:r>
            <a:r>
              <a:rPr lang="it-IT" sz="2400" dirty="0" smtClean="0"/>
              <a:t> </a:t>
            </a:r>
            <a:r>
              <a:rPr lang="it-IT" sz="2400" dirty="0" err="1" smtClean="0"/>
              <a:t>Nista</a:t>
            </a:r>
            <a:r>
              <a:rPr lang="it-IT" sz="2400" dirty="0" smtClean="0"/>
              <a:t> – Roma </a:t>
            </a:r>
            <a:br>
              <a:rPr lang="it-IT" sz="2400" dirty="0" smtClean="0"/>
            </a:br>
            <a:r>
              <a:rPr lang="it-IT" sz="2400" dirty="0" err="1" smtClean="0"/>
              <a:t>E-Mails</a:t>
            </a:r>
            <a:r>
              <a:rPr lang="it-IT" sz="2400" dirty="0" smtClean="0"/>
              <a:t>: </a:t>
            </a:r>
            <a:r>
              <a:rPr lang="it-IT" sz="2400" dirty="0" smtClean="0">
                <a:hlinkClick r:id="rId2" tooltip="antennaculturale@beniculturali.it"/>
              </a:rPr>
              <a:t>antennaculturale@beniculturali.it</a:t>
            </a:r>
            <a:r>
              <a:rPr lang="it-IT" sz="2400" dirty="0" smtClean="0"/>
              <a:t> - </a:t>
            </a:r>
            <a:r>
              <a:rPr lang="it-IT" sz="2400" dirty="0" smtClean="0">
                <a:hlinkClick r:id="rId3" tooltip="leilagiuseppina.nista@beniculturali.it"/>
              </a:rPr>
              <a:t>leilagiuseppina.nista@beniculturali.it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dirty="0" smtClean="0"/>
              <a:t>Sottoprogramma media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Giuseppe </a:t>
            </a:r>
            <a:r>
              <a:rPr lang="it-IT" sz="2400" dirty="0" err="1" smtClean="0"/>
              <a:t>Massaro</a:t>
            </a:r>
            <a:r>
              <a:rPr lang="it-IT" sz="2400" dirty="0" smtClean="0"/>
              <a:t> - Cinecittà Luce –Roma</a:t>
            </a:r>
            <a:br>
              <a:rPr lang="it-IT" sz="2400" dirty="0" smtClean="0"/>
            </a:br>
            <a:r>
              <a:rPr lang="it-IT" sz="2400" dirty="0" smtClean="0"/>
              <a:t>E-mail: </a:t>
            </a:r>
            <a:r>
              <a:rPr lang="it-IT" sz="2400" dirty="0" smtClean="0">
                <a:hlinkClick r:id="rId4" tooltip="info@mediadeskitalia.eu"/>
              </a:rPr>
              <a:t>info@mediadeskitalia.eu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dirty="0" smtClean="0"/>
              <a:t>Sottoprogramma Media Ufficio Torino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Silvia </a:t>
            </a:r>
            <a:r>
              <a:rPr lang="it-IT" sz="2400" dirty="0" err="1" smtClean="0"/>
              <a:t>Sandrone</a:t>
            </a:r>
            <a:r>
              <a:rPr lang="it-IT" sz="2400" dirty="0" smtClean="0"/>
              <a:t> - Torino</a:t>
            </a:r>
            <a:br>
              <a:rPr lang="it-IT" sz="2400" dirty="0" smtClean="0"/>
            </a:br>
            <a:r>
              <a:rPr lang="it-IT" sz="2400" dirty="0" smtClean="0"/>
              <a:t>E-mail: </a:t>
            </a:r>
            <a:r>
              <a:rPr lang="it-IT" sz="2400" dirty="0" smtClean="0">
                <a:hlinkClick r:id="rId5" tooltip="info@antennamediatorino.eu"/>
              </a:rPr>
              <a:t>info@antennamediatorino.eu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pPr fontAlgn="base"/>
            <a:r>
              <a:rPr lang="it-IT" sz="2400" b="1" dirty="0" smtClean="0"/>
              <a:t>Sito web della Commissione europea: </a:t>
            </a:r>
          </a:p>
          <a:p>
            <a:pPr fontAlgn="base"/>
            <a:r>
              <a:rPr lang="it-IT" sz="2400" dirty="0" smtClean="0">
                <a:hlinkClick r:id="rId6"/>
              </a:rPr>
              <a:t>http://ec.europa.eu/culture/creative-europe/index_en.htm</a:t>
            </a:r>
            <a:endParaRPr lang="it-IT" sz="2400" dirty="0" smtClean="0"/>
          </a:p>
          <a:p>
            <a:pPr fontAlgn="base"/>
            <a:endParaRPr lang="it-IT" sz="2400" u="sng" dirty="0">
              <a:solidFill>
                <a:srgbClr val="FF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ttangolo 5"/>
          <p:cNvSpPr>
            <a:spLocks noChangeArrowheads="1"/>
          </p:cNvSpPr>
          <p:nvPr/>
        </p:nvSpPr>
        <p:spPr bwMode="auto">
          <a:xfrm>
            <a:off x="611188" y="476250"/>
            <a:ext cx="82089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it-IT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it-IT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it-IT" sz="28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Sostituisce Settimo Programma Quadro, Programma Quadro per la Competitività e l'Innovazione,  Istituto Europeo di Innovazione Tecnologica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F0A22E">
                    <a:shade val="75000"/>
                  </a:srgbClr>
                </a:solidFill>
              </a:rPr>
              <a:t>2013-2014</a:t>
            </a:r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450" y="2622550"/>
            <a:ext cx="87757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0070C0"/>
                </a:solidFill>
                <a:latin typeface="Franklin Gothic Medium"/>
              </a:rPr>
              <a:t>La dotazione finanziaria prevista è di 77 miliardi €</a:t>
            </a:r>
          </a:p>
          <a:p>
            <a:pPr>
              <a:defRPr/>
            </a:pPr>
            <a:r>
              <a:rPr lang="it-IT" sz="2400" b="1" dirty="0">
                <a:solidFill>
                  <a:srgbClr val="0070C0"/>
                </a:solidFill>
                <a:latin typeface="Franklin Gothic Medium"/>
              </a:rPr>
              <a:t>3 priorità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4463" y="3524250"/>
            <a:ext cx="25225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Eccellenza nella scienza</a:t>
            </a:r>
          </a:p>
          <a:p>
            <a:pPr>
              <a:defRPr/>
            </a:pPr>
            <a:r>
              <a:rPr lang="it-IT" sz="24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di base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667000" y="3198813"/>
            <a:ext cx="615315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200" dirty="0">
                <a:solidFill>
                  <a:prstClr val="black"/>
                </a:solidFill>
                <a:latin typeface="Franklin Gothic Medium"/>
              </a:rPr>
              <a:t>che mira a rafforzare e ad ampliare l'eccellenza dell'Unione e a consolidare lo Spazio europeo della ricerca al fine di rendere il sistema europeo di ricerca e innovazione più competitivo su scala mondiale. Essa si articola in 4 obiettivi specifici: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200" dirty="0">
                <a:solidFill>
                  <a:prstClr val="black"/>
                </a:solidFill>
              </a:rPr>
              <a:t>Il Consiglio europeo della ricerca,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200" dirty="0">
                <a:solidFill>
                  <a:prstClr val="black"/>
                </a:solidFill>
              </a:rPr>
              <a:t>Le Tecnologie emergenti e future (TEF),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200" dirty="0">
                <a:solidFill>
                  <a:prstClr val="black"/>
                </a:solidFill>
              </a:rPr>
              <a:t>Le Azioni Marie Curie,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200" dirty="0">
                <a:solidFill>
                  <a:prstClr val="black"/>
                </a:solidFill>
              </a:rPr>
              <a:t>Le Infrastrutture di ricerca</a:t>
            </a:r>
            <a:endParaRPr lang="it-IT" sz="2200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2667000" y="3121024"/>
            <a:ext cx="6400800" cy="3548335"/>
          </a:xfrm>
          <a:prstGeom prst="wedgeRoundRectCallout">
            <a:avLst>
              <a:gd name="adj1" fmla="val -56327"/>
              <a:gd name="adj2" fmla="val -27234"/>
              <a:gd name="adj3" fmla="val 16667"/>
            </a:avLst>
          </a:prstGeom>
          <a:noFill/>
          <a:ln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ttangolo 5"/>
          <p:cNvSpPr>
            <a:spLocks noChangeArrowheads="1"/>
          </p:cNvSpPr>
          <p:nvPr/>
        </p:nvSpPr>
        <p:spPr bwMode="auto">
          <a:xfrm>
            <a:off x="595313" y="-493713"/>
            <a:ext cx="82089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it-IT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it-IT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it-IT" sz="28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F0A22E">
                    <a:shade val="75000"/>
                  </a:srgbClr>
                </a:solidFill>
              </a:rPr>
              <a:t>2013-2014</a:t>
            </a:r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4463" y="620688"/>
            <a:ext cx="25225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leadership industriale e ambienti competitivi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267744" y="620688"/>
            <a:ext cx="615315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indent="-12700" algn="just">
              <a:defRPr/>
            </a:pPr>
            <a:r>
              <a:rPr lang="it-IT" sz="2400" dirty="0">
                <a:solidFill>
                  <a:prstClr val="black"/>
                </a:solidFill>
                <a:latin typeface="Franklin Gothic Medium"/>
              </a:rPr>
              <a:t>a sostegno delle imprese del futuro e ad aiutare le PMI europee innovative a crescere per divenire imprese di importanza mondiale. Essa si articola in 3 obiettivi specifici:</a:t>
            </a:r>
            <a:endParaRPr lang="it-IT" sz="2200" dirty="0">
              <a:solidFill>
                <a:prstClr val="black"/>
              </a:solidFill>
              <a:latin typeface="Franklin Gothic Medium"/>
            </a:endParaRPr>
          </a:p>
          <a:p>
            <a:pPr marL="12700" indent="-12700" algn="just">
              <a:buFont typeface="+mj-lt"/>
              <a:buAutoNum type="arabicPeriod"/>
              <a:defRPr/>
            </a:pPr>
            <a:r>
              <a:rPr lang="it-IT" sz="2200" dirty="0">
                <a:solidFill>
                  <a:prstClr val="black"/>
                </a:solidFill>
              </a:rPr>
              <a:t>leadership nelle tecnologie abilitanti e industriali fondamentali</a:t>
            </a:r>
          </a:p>
          <a:p>
            <a:pPr marL="12700" indent="-12700" algn="just">
              <a:buFont typeface="+mj-lt"/>
              <a:buAutoNum type="arabicPeriod"/>
              <a:defRPr/>
            </a:pPr>
            <a:r>
              <a:rPr lang="it-IT" sz="2200" dirty="0">
                <a:solidFill>
                  <a:prstClr val="black"/>
                </a:solidFill>
              </a:rPr>
              <a:t>accesso al capitale di rischio</a:t>
            </a:r>
          </a:p>
          <a:p>
            <a:pPr marL="12700" indent="-12700" algn="just">
              <a:buFont typeface="+mj-lt"/>
              <a:buAutoNum type="arabicPeriod"/>
              <a:defRPr/>
            </a:pPr>
            <a:r>
              <a:rPr lang="it-IT" sz="2200" dirty="0">
                <a:solidFill>
                  <a:prstClr val="black"/>
                </a:solidFill>
              </a:rPr>
              <a:t>L'innovazione nelle PMI</a:t>
            </a:r>
            <a:endParaRPr lang="it-IT" sz="2200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2195736" y="692696"/>
            <a:ext cx="6872064" cy="2951981"/>
          </a:xfrm>
          <a:prstGeom prst="wedgeRoundRectCallout">
            <a:avLst>
              <a:gd name="adj1" fmla="val -56327"/>
              <a:gd name="adj2" fmla="val -27234"/>
              <a:gd name="adj3" fmla="val 16667"/>
            </a:avLst>
          </a:prstGeom>
          <a:noFill/>
          <a:ln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950" y="2852936"/>
            <a:ext cx="25225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Sfide per la società: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5536" y="3785071"/>
            <a:ext cx="838810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200" dirty="0">
                <a:solidFill>
                  <a:prstClr val="black"/>
                </a:solidFill>
                <a:latin typeface="Franklin Gothic Medium"/>
              </a:rPr>
              <a:t>Affronta le priorità politiche e le sfide sociali identificate nella strategia Europa 2020 che mirano a stimolare la massa critica degli sforzi di ricerca e innovazione.</a:t>
            </a:r>
            <a:r>
              <a:rPr lang="it-IT" sz="2400" dirty="0">
                <a:solidFill>
                  <a:prstClr val="black"/>
                </a:solidFill>
                <a:latin typeface="Franklin Gothic Medium"/>
              </a:rPr>
              <a:t>6 obiettivi specifici: </a:t>
            </a:r>
            <a:r>
              <a:rPr lang="it-IT" sz="2200" dirty="0">
                <a:solidFill>
                  <a:prstClr val="black"/>
                </a:solidFill>
              </a:rPr>
              <a:t>1. salute, cambiamento demografico e benessere; 2. sicurezza alimentare, agricoltura sostenibile, ricerca marina e marittima, nonché </a:t>
            </a:r>
            <a:r>
              <a:rPr lang="it-IT" sz="2200" dirty="0" err="1">
                <a:solidFill>
                  <a:prstClr val="black"/>
                </a:solidFill>
              </a:rPr>
              <a:t>bioeconomia</a:t>
            </a:r>
            <a:r>
              <a:rPr lang="it-IT" sz="2200" dirty="0">
                <a:solidFill>
                  <a:prstClr val="black"/>
                </a:solidFill>
              </a:rPr>
              <a:t>; 3. energia sicura, pulita ed efficiente; 4. trasporti intelligenti, verdi e integrati; 5. azione per il clima, efficienza delle risorse e materie prime; 6. società inclusive, innovative e sicure.</a:t>
            </a:r>
            <a:endParaRPr lang="it-IT" sz="2200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4" name="Fumetto 2 13"/>
          <p:cNvSpPr/>
          <p:nvPr/>
        </p:nvSpPr>
        <p:spPr>
          <a:xfrm>
            <a:off x="251520" y="3789040"/>
            <a:ext cx="8692455" cy="2952328"/>
          </a:xfrm>
          <a:prstGeom prst="wedgeRoundRectCallout">
            <a:avLst>
              <a:gd name="adj1" fmla="val -38666"/>
              <a:gd name="adj2" fmla="val -64424"/>
              <a:gd name="adj3" fmla="val 16667"/>
            </a:avLst>
          </a:prstGeom>
          <a:noFill/>
          <a:ln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755576" y="158750"/>
            <a:ext cx="7488831" cy="461963"/>
          </a:xfrm>
          <a:prstGeom prst="rect">
            <a:avLst/>
          </a:prstGeom>
          <a:solidFill>
            <a:srgbClr val="EA8B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UTILI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1520" y="692696"/>
            <a:ext cx="8712968" cy="5949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fontAlgn="base"/>
            <a:r>
              <a:rPr lang="it-IT" sz="2400" dirty="0" smtClean="0"/>
              <a:t>Il </a:t>
            </a:r>
            <a:r>
              <a:rPr lang="it-IT" sz="3200" b="1" dirty="0" smtClean="0"/>
              <a:t>Portale dell'UE per i partecipanti:</a:t>
            </a:r>
            <a:endParaRPr lang="it-IT" sz="2400" b="1" dirty="0" smtClean="0"/>
          </a:p>
          <a:p>
            <a:pPr fontAlgn="base"/>
            <a:r>
              <a:rPr lang="it-IT" sz="2400" u="sng" dirty="0" smtClean="0"/>
              <a:t>http://ec.europa.eu/research/participants/portal/desktop/en/home.html</a:t>
            </a:r>
          </a:p>
          <a:p>
            <a:pPr fontAlgn="base"/>
            <a:endParaRPr lang="it-IT" sz="2400" b="1" dirty="0" smtClean="0"/>
          </a:p>
          <a:p>
            <a:pPr fontAlgn="base"/>
            <a:r>
              <a:rPr lang="it-IT" sz="2400" dirty="0" smtClean="0"/>
              <a:t>Punto di contatto </a:t>
            </a:r>
            <a:r>
              <a:rPr lang="it-IT" sz="2400" dirty="0" err="1" smtClean="0"/>
              <a:t>nazionele</a:t>
            </a:r>
            <a:r>
              <a:rPr lang="it-IT" sz="2400" dirty="0" smtClean="0"/>
              <a:t> – sportello </a:t>
            </a:r>
            <a:r>
              <a:rPr lang="it-IT" sz="3600" b="1" dirty="0" smtClean="0"/>
              <a:t>APRE</a:t>
            </a:r>
            <a:r>
              <a:rPr lang="it-IT" sz="2400" dirty="0" smtClean="0"/>
              <a:t> - Agenzia per la Promozione della Ricerca Europea - </a:t>
            </a:r>
            <a:r>
              <a:rPr lang="it-IT" sz="2400" b="1" dirty="0" smtClean="0"/>
              <a:t>NCP</a:t>
            </a:r>
            <a:endParaRPr lang="it-IT" sz="2400" dirty="0" smtClean="0"/>
          </a:p>
          <a:p>
            <a:pPr fontAlgn="ctr"/>
            <a:r>
              <a:rPr lang="it-IT" sz="2400" u="sng" dirty="0" smtClean="0"/>
              <a:t>www.apre.it/ricerca-europea/</a:t>
            </a:r>
            <a:r>
              <a:rPr lang="it-IT" sz="2400" b="1" u="sng" dirty="0" smtClean="0"/>
              <a:t>horizon</a:t>
            </a:r>
            <a:r>
              <a:rPr lang="it-IT" sz="2400" u="sng" dirty="0" smtClean="0"/>
              <a:t>-2020/</a:t>
            </a:r>
            <a:r>
              <a:rPr lang="it-IT" sz="2400" b="1" u="sng" dirty="0" err="1" smtClean="0"/>
              <a:t>ncp</a:t>
            </a:r>
            <a:r>
              <a:rPr lang="it-IT" sz="2400" u="sng" dirty="0" smtClean="0"/>
              <a:t>/‎</a:t>
            </a:r>
          </a:p>
          <a:p>
            <a:pPr fontAlgn="base"/>
            <a:r>
              <a:rPr lang="it-IT" sz="2400" dirty="0" smtClean="0"/>
              <a:t> </a:t>
            </a:r>
          </a:p>
          <a:p>
            <a:pPr fontAlgn="base"/>
            <a:endParaRPr lang="it-IT" sz="2400" b="1" dirty="0" smtClean="0"/>
          </a:p>
          <a:p>
            <a:pPr fontAlgn="base"/>
            <a:r>
              <a:rPr lang="it-IT" sz="2400" b="1" dirty="0" smtClean="0"/>
              <a:t>Sito web della commissione europea: </a:t>
            </a:r>
          </a:p>
          <a:p>
            <a:pPr fontAlgn="base"/>
            <a:r>
              <a:rPr lang="it-IT" sz="2400" u="sng" dirty="0" smtClean="0"/>
              <a:t>http://ec.europa.eu/programmes/horizon2020/</a:t>
            </a:r>
          </a:p>
          <a:p>
            <a:pPr fontAlgn="base"/>
            <a:endParaRPr lang="it-IT" sz="2400" u="sng" dirty="0">
              <a:solidFill>
                <a:srgbClr val="FF0000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323850" y="476250"/>
            <a:ext cx="84963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  <a:p>
            <a:pPr algn="ctr" eaLnBrk="1" hangingPunct="1">
              <a:defRPr/>
            </a:pPr>
            <a:r>
              <a:rPr lang="it-IT" sz="1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it-IT" sz="28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it-IT" sz="4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“Salute per la crescita” (2014–2020)</a:t>
            </a:r>
          </a:p>
          <a:p>
            <a:pPr algn="ctr" eaLnBrk="1" hangingPunct="1">
              <a:defRPr/>
            </a:pPr>
            <a:r>
              <a:rPr lang="it-IT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Sostituisce Programma comunitario in tema di Salute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2775" y="2749550"/>
            <a:ext cx="77041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it-IT" sz="2400" b="1" dirty="0" smtClean="0">
                <a:solidFill>
                  <a:srgbClr val="0070C0"/>
                </a:solidFill>
                <a:latin typeface="+mj-lt"/>
              </a:rPr>
              <a:t>Nel contesto della strategia “Europa 2020” questo programma risponde alla necessità di integrare gli sforzi degli Stati membri per: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it-IT" sz="2400" b="1" dirty="0" smtClean="0">
              <a:solidFill>
                <a:srgbClr val="0070C0"/>
              </a:solidFill>
              <a:latin typeface="+mj-lt"/>
            </a:endParaRPr>
          </a:p>
          <a:p>
            <a:pPr marL="342900" indent="-342900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it-IT" sz="2400" b="1" dirty="0" smtClean="0">
                <a:solidFill>
                  <a:srgbClr val="0070C0"/>
                </a:solidFill>
                <a:latin typeface="+mj-lt"/>
              </a:rPr>
              <a:t>migliorare la salute dei cittadini </a:t>
            </a:r>
          </a:p>
          <a:p>
            <a:pPr marL="342900" indent="-342900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it-IT" sz="2400" b="1" dirty="0" smtClean="0">
                <a:solidFill>
                  <a:srgbClr val="0070C0"/>
                </a:solidFill>
                <a:latin typeface="+mj-lt"/>
              </a:rPr>
              <a:t>garantire la sostenibilità dei sistemi sanitari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71472" y="500042"/>
          <a:ext cx="8001056" cy="635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6357958">
                <a:tc>
                  <a:txBody>
                    <a:bodyPr/>
                    <a:lstStyle/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Affari economici e finanziari (ECFIN)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Affari interni (HOME)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Affari marittimi e pesca (MARE)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Agricoltura e sviluppo rurale (AGRI)  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Aiuti umanitari e protezione civile (ECHO) 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Allargamento (ELARG)  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Ambiente (ENV)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Azione per il clima (</a:t>
                      </a:r>
                      <a:r>
                        <a:rPr lang="it-IT" sz="1800" dirty="0" err="1" smtClean="0">
                          <a:solidFill>
                            <a:schemeClr val="bg1"/>
                          </a:solidFill>
                        </a:rPr>
                        <a:t>CLIMA</a:t>
                      </a:r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)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Bilancio (BUDG)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Centro comune di ricerca (JRC)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Commercio (TRADE)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Comunicazione (COMM)  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Concorrenza (COMP)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Energia (ENER) </a:t>
                      </a:r>
                    </a:p>
                    <a:p>
                      <a:pPr fontAlgn="base"/>
                      <a:r>
                        <a:rPr lang="it-IT" sz="1800" dirty="0" err="1" smtClean="0">
                          <a:solidFill>
                            <a:schemeClr val="bg1"/>
                          </a:solidFill>
                        </a:rPr>
                        <a:t>EuropeAid</a:t>
                      </a:r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 – Sviluppo e Cooperazione (DEVCO)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Fiscalità e unione doganale (TAXUD)   </a:t>
                      </a:r>
                    </a:p>
                    <a:p>
                      <a:pPr fontAlgn="base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Giustizia (JUST)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50004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Direzioni generali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14876" y="500042"/>
            <a:ext cx="3571900" cy="6215106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it-IT" sz="4800" dirty="0" smtClean="0">
              <a:solidFill>
                <a:schemeClr val="tx1"/>
              </a:solidFill>
            </a:endParaRP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Imprese e industria (ENTR)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Informatica (DIGIT)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Interpretazione (SCIC)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Istituto statistico - Eurostat (ESTAT)   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Istruzione e cultura (EAC)   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Mercato interno e servizi (MARKT)   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Mobilità e trasporti (MOVE) 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Occupazione, affari sociali e integrazione (EMPL)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Politica regionale (REGIO)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Reti di comunicazione, contenuti e tecnologie (CNECT) 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Ricerca e innovazione (RTD) 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Risorse umane e sicurezza (HR)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Salute e consumatori (SANCO)   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Segretariato generale (SG)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Servizio degli strumenti di politica estera (FPI)</a:t>
            </a:r>
          </a:p>
          <a:p>
            <a:pPr algn="l" fontAlgn="base"/>
            <a:r>
              <a:rPr lang="it-IT" sz="7200" b="1" dirty="0" smtClean="0">
                <a:solidFill>
                  <a:schemeClr val="bg1"/>
                </a:solidFill>
              </a:rPr>
              <a:t>Traduzione (DGT)   </a:t>
            </a:r>
            <a:endParaRPr lang="it-IT" sz="7200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850" y="692150"/>
            <a:ext cx="80645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it-IT" sz="2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EUAlbertina"/>
              </a:rPr>
              <a:t>Finalità e Obiettivi: </a:t>
            </a:r>
            <a:endParaRPr lang="it-IT" sz="2400" dirty="0" smtClean="0">
              <a:solidFill>
                <a:srgbClr val="0070C0"/>
              </a:solidFill>
              <a:ea typeface="Calibri" panose="020F0502020204030204" pitchFamily="34" charset="0"/>
              <a:cs typeface="EUAlbertina"/>
            </a:endParaRPr>
          </a:p>
          <a:p>
            <a:pPr algn="just" eaLnBrk="1" hangingPunct="1">
              <a:defRPr/>
            </a:pPr>
            <a:r>
              <a:rPr lang="it-IT" sz="2400" u="sng" dirty="0" smtClean="0">
                <a:solidFill>
                  <a:srgbClr val="0070C0"/>
                </a:solidFill>
                <a:ea typeface="Calibri" panose="020F0502020204030204" pitchFamily="34" charset="0"/>
                <a:cs typeface="EUAlbertina"/>
              </a:rPr>
              <a:t>1:</a:t>
            </a:r>
            <a:r>
              <a:rPr lang="it-IT" sz="2400" dirty="0" smtClean="0">
                <a:solidFill>
                  <a:srgbClr val="0070C0"/>
                </a:solidFill>
                <a:ea typeface="Calibri" panose="020F0502020204030204" pitchFamily="34" charset="0"/>
                <a:cs typeface="EUAlbertina"/>
              </a:rPr>
              <a:t> contribuire a sistemi sanitari innovativi e sostenibili:</a:t>
            </a:r>
          </a:p>
          <a:p>
            <a:pPr algn="just" eaLnBrk="1" hangingPunct="1">
              <a:defRPr/>
            </a:pPr>
            <a:r>
              <a:rPr lang="it-IT" sz="2400" dirty="0" smtClean="0">
                <a:solidFill>
                  <a:srgbClr val="0070C0"/>
                </a:solidFill>
                <a:ea typeface="Calibri" panose="020F0502020204030204" pitchFamily="34" charset="0"/>
                <a:cs typeface="EUAlbertina"/>
              </a:rPr>
              <a:t>2: migliorare l'accesso a cure sanitarie migliori e più sicure per i cittadini; </a:t>
            </a:r>
          </a:p>
          <a:p>
            <a:pPr algn="just" eaLnBrk="1" hangingPunct="1">
              <a:defRPr/>
            </a:pPr>
            <a:r>
              <a:rPr lang="it-IT" sz="2400" u="sng" dirty="0" smtClean="0">
                <a:solidFill>
                  <a:srgbClr val="0070C0"/>
                </a:solidFill>
                <a:ea typeface="Calibri" panose="020F0502020204030204" pitchFamily="34" charset="0"/>
                <a:cs typeface="EUAlbertina"/>
              </a:rPr>
              <a:t>3:</a:t>
            </a:r>
            <a:r>
              <a:rPr lang="it-IT" sz="2400" dirty="0" smtClean="0">
                <a:solidFill>
                  <a:srgbClr val="0070C0"/>
                </a:solidFill>
                <a:ea typeface="Calibri" panose="020F0502020204030204" pitchFamily="34" charset="0"/>
                <a:cs typeface="EUAlbertina"/>
              </a:rPr>
              <a:t> promuovere la buona salute e prevenire le malattie; </a:t>
            </a:r>
          </a:p>
          <a:p>
            <a:pPr algn="just" eaLnBrk="1" hangingPunct="1">
              <a:defRPr/>
            </a:pPr>
            <a:r>
              <a:rPr lang="it-IT" sz="2400" u="sng" dirty="0" smtClean="0">
                <a:solidFill>
                  <a:srgbClr val="0070C0"/>
                </a:solidFill>
                <a:ea typeface="Calibri" panose="020F0502020204030204" pitchFamily="34" charset="0"/>
                <a:cs typeface="EUAlbertina"/>
              </a:rPr>
              <a:t>4:</a:t>
            </a:r>
            <a:r>
              <a:rPr lang="it-IT" sz="2400" dirty="0" smtClean="0">
                <a:solidFill>
                  <a:srgbClr val="0070C0"/>
                </a:solidFill>
                <a:ea typeface="Calibri" panose="020F0502020204030204" pitchFamily="34" charset="0"/>
                <a:cs typeface="EUAlbertina"/>
              </a:rPr>
              <a:t> proteggere i cittadini dalle minacce sanitarie transfrontaliere.</a:t>
            </a:r>
          </a:p>
          <a:p>
            <a:pPr algn="just" eaLnBrk="1" hangingPunct="1">
              <a:defRPr/>
            </a:pPr>
            <a:endParaRPr lang="it-IT" sz="2400" b="1" dirty="0" smtClean="0">
              <a:solidFill>
                <a:srgbClr val="EA8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EUAlbertina"/>
            </a:endParaRPr>
          </a:p>
          <a:p>
            <a:pPr algn="just" eaLnBrk="1" hangingPunct="1">
              <a:defRPr/>
            </a:pPr>
            <a:r>
              <a:rPr lang="it-IT" sz="2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EUAlbertina"/>
              </a:rPr>
              <a:t>Budget: </a:t>
            </a:r>
            <a:r>
              <a:rPr lang="it-IT" sz="24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EUAlbertina"/>
              </a:rPr>
              <a:t>la dotazione finanziaria è di</a:t>
            </a:r>
            <a:r>
              <a:rPr lang="it-IT" sz="24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EUAlbertina"/>
              </a:rPr>
              <a:t> 446 milioni di €</a:t>
            </a:r>
            <a:endParaRPr lang="it-IT" sz="2400" dirty="0" smtClean="0">
              <a:solidFill>
                <a:srgbClr val="0070C0"/>
              </a:solidFill>
              <a:latin typeface="+mj-lt"/>
              <a:ea typeface="Calibri" panose="020F0502020204030204" pitchFamily="34" charset="0"/>
              <a:cs typeface="EUAlbertina"/>
            </a:endParaRPr>
          </a:p>
          <a:p>
            <a:pPr algn="just" eaLnBrk="1" hangingPunct="1">
              <a:defRPr/>
            </a:pPr>
            <a:endParaRPr lang="it-IT" sz="2400" dirty="0" smtClean="0">
              <a:solidFill>
                <a:srgbClr val="0070C0"/>
              </a:solidFill>
              <a:latin typeface="+mj-lt"/>
              <a:ea typeface="Calibri" panose="020F0502020204030204" pitchFamily="34" charset="0"/>
              <a:cs typeface="EUAlbertina"/>
            </a:endParaRPr>
          </a:p>
          <a:p>
            <a:pPr algn="just" eaLnBrk="1" hangingPunct="1">
              <a:defRPr/>
            </a:pPr>
            <a:r>
              <a:rPr lang="it-IT" sz="2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EUAlbertina"/>
              </a:rPr>
              <a:t>In che modo?</a:t>
            </a:r>
            <a:r>
              <a:rPr lang="it-IT" sz="24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EUAlbertina"/>
              </a:rPr>
              <a:t> Il programma erogherà finanziamenti sotto forma di sovvenzioni e appalti pubblici per organismi pubblici o privati, amministrazioni nazionali, ONG europee e organizzazioni internazionali</a:t>
            </a:r>
            <a:endParaRPr lang="it-IT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28596" y="642918"/>
            <a:ext cx="80724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AZIONI FINANZIATE</a:t>
            </a:r>
          </a:p>
          <a:p>
            <a:endParaRPr lang="it-IT" dirty="0" smtClean="0"/>
          </a:p>
          <a:p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Sovvenzioni e appalti pubblici. </a:t>
            </a:r>
          </a:p>
          <a:p>
            <a:r>
              <a:rPr lang="it-IT" sz="2000" dirty="0" smtClean="0"/>
              <a:t> </a:t>
            </a:r>
          </a:p>
          <a:p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Rispetto agli obiettivi specifici sopraindicati saranno finanziate le seguenti tipologie di azioni: </a:t>
            </a:r>
          </a:p>
          <a:p>
            <a:r>
              <a:rPr lang="it-IT" sz="24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 </a:t>
            </a:r>
          </a:p>
          <a:p>
            <a:r>
              <a:rPr lang="it-IT" sz="2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EUAlbertina"/>
              </a:rPr>
              <a:t>Obiettivo 1: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 </a:t>
            </a:r>
          </a:p>
          <a:p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-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Scambio di buone prassi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basate su riscontri empirici per affrontare i principali determinanti per la salute legati agli stili di vita, quali il tabagismo, l'abuso di alcol, le cattive abitudini alimentari e l'inattività fisica. </a:t>
            </a:r>
          </a:p>
          <a:p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- 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Adozione di misure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 volte a ridurre gli effetti nocivi derivanti dall’uso di stupefacenti (informazione e prevenzione). </a:t>
            </a:r>
          </a:p>
          <a:p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- 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Adozione di buone pratiche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di prevenzione, diagnosi, terapia e assistenza efficaci in risposta alle malattie trasmissibili quali l'HIV/AIDS, la tubercolosi e l'epatite. </a:t>
            </a:r>
          </a:p>
          <a:p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- 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Prevenzione gestione e autogestione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sul fronte della lotta contro il cancro. 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57224" y="1028343"/>
            <a:ext cx="75724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EUAlbertina"/>
              </a:rPr>
              <a:t>Obiettivo 2: </a:t>
            </a:r>
          </a:p>
          <a:p>
            <a:endParaRPr lang="it-IT" dirty="0" smtClean="0"/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migliorare la valutazione dei rischi </a:t>
            </a:r>
          </a:p>
          <a:p>
            <a:pPr>
              <a:buFontTx/>
              <a:buChar char="-"/>
            </a:pPr>
            <a:endParaRPr lang="it-IT" sz="2000" dirty="0" smtClean="0">
              <a:solidFill>
                <a:srgbClr val="0070C0"/>
              </a:solidFill>
              <a:latin typeface="Georgia" panose="02040502050405020303" pitchFamily="18" charset="0"/>
              <a:ea typeface="Calibri" panose="020F0502020204030204" pitchFamily="34" charset="0"/>
              <a:cs typeface="EUAlbertina"/>
            </a:endParaRP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Rafforzare le capacità di contrasto alle minacce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(cooperazione con i paesi confinanti, strategie di comunicazione coerenti) </a:t>
            </a:r>
          </a:p>
          <a:p>
            <a:pPr>
              <a:buFontTx/>
              <a:buChar char="-"/>
            </a:pPr>
            <a:endParaRPr lang="it-IT" sz="2000" dirty="0" smtClean="0">
              <a:solidFill>
                <a:srgbClr val="0070C0"/>
              </a:solidFill>
              <a:latin typeface="Georgia" panose="02040502050405020303" pitchFamily="18" charset="0"/>
              <a:ea typeface="Calibri" panose="020F0502020204030204" pitchFamily="34" charset="0"/>
              <a:cs typeface="EUAlbertina"/>
            </a:endParaRPr>
          </a:p>
          <a:p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- 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Facilitare l’attuazione, l’applicazione, il monitoraggio e il riesame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della legislazione di settore dell’UE in ambiti quali le malattie trasmissibili e altre minacce sanitarie, incluse quelle causate da incidenti biologici e chimici, dall'ambiente e dai cambiamenti climatici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00034" y="394692"/>
            <a:ext cx="821537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EUAlbertina"/>
              </a:rPr>
              <a:t>Obiettivo 3: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promuovere la cooperazione volontaria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tra gli Stati membri sulla valutazione delle tecnologie sanitarie (VTS). Facilitare l'adozione dei risultati dei progetti di ricerca. 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Promuovere l'adozione volontaria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dell'innovazione in materia di sanità e sanità elettronica. 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Favorire la sostenibilità degli operatori sanitari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sviluppando una previsione e una programmazione efficaci del personale sanitario in termini di organico, di esperienza e di competenze (monitorare le mobilità, promuovere strategie efficaci di assunzione e di permanenza, rafforzare le competenze). 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Sostenere azioni che affrontano questioni attinenti alla salute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in una società che invecchia, comprese le pertinenti azioni proposte dal partenariato europeo per l'innovazione sull'invecchiamento attivo e in buona salute. </a:t>
            </a:r>
          </a:p>
          <a:p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- 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Facilitare l’attuazione, l’applicazione, il monitoraggio e il riesame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della legislazione di settore dell’UE nell’ambito dei dispositivi medici, dei medicinali e della sanità transfrontaliera.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85720" y="428604"/>
            <a:ext cx="8286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EUAlbertina"/>
              </a:rPr>
              <a:t>Obiettivo 4: </a:t>
            </a:r>
          </a:p>
          <a:p>
            <a:endParaRPr lang="it-IT" dirty="0" smtClean="0"/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Creare un sistema di reti europee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di riferimento per lo scambio delle competenze mediche per cure altamente specialistiche e che richiedono una particolare concentrazione di risorse/competenze (diffusione informazioni e istituzione di registri per le malattie rare basati su criteri comuni). </a:t>
            </a:r>
          </a:p>
          <a:p>
            <a:endParaRPr lang="it-IT" sz="2000" dirty="0" smtClean="0">
              <a:solidFill>
                <a:srgbClr val="0070C0"/>
              </a:solidFill>
              <a:latin typeface="Georgia" panose="02040502050405020303" pitchFamily="18" charset="0"/>
              <a:ea typeface="Calibri" panose="020F0502020204030204" pitchFamily="34" charset="0"/>
              <a:cs typeface="EUAlbertina"/>
            </a:endParaRP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Rafforzare la collaborazione sulla sicurezza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dei pazienti e la qualità dell'assistenza sanitaria (compresa la prevenzione delle infezioni nosocomiali). </a:t>
            </a:r>
          </a:p>
          <a:p>
            <a:endParaRPr lang="it-IT" sz="2000" dirty="0" smtClean="0">
              <a:solidFill>
                <a:srgbClr val="0070C0"/>
              </a:solidFill>
              <a:latin typeface="Georgia" panose="02040502050405020303" pitchFamily="18" charset="0"/>
              <a:ea typeface="Calibri" panose="020F0502020204030204" pitchFamily="34" charset="0"/>
              <a:cs typeface="EUAlbertina"/>
            </a:endParaRP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Promuovere un utilizzo prudente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degli agenti antimicrobici (prevenzione e igiene per prevenire e controllare le infezioni) </a:t>
            </a:r>
          </a:p>
          <a:p>
            <a:endParaRPr lang="it-IT" sz="2000" dirty="0" smtClean="0">
              <a:solidFill>
                <a:srgbClr val="0070C0"/>
              </a:solidFill>
              <a:latin typeface="Georgia" panose="02040502050405020303" pitchFamily="18" charset="0"/>
              <a:ea typeface="Calibri" panose="020F0502020204030204" pitchFamily="34" charset="0"/>
              <a:cs typeface="EUAlbertina"/>
            </a:endParaRPr>
          </a:p>
          <a:p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- 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Facilitare l’attuazione, l’applicazione, il monitoraggio e il riesame </a:t>
            </a:r>
            <a:r>
              <a:rPr lang="it-IT" sz="20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EUAlbertina"/>
              </a:rPr>
              <a:t>della legislazione di settore dell’UE in materia di tessuti e cellule, sangue, organi, dispositivi medici, medicinali e diritti dei pazienti nell’assistenza transfrontaliera. 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755576" y="158750"/>
            <a:ext cx="7488831" cy="461963"/>
          </a:xfrm>
          <a:prstGeom prst="rect">
            <a:avLst/>
          </a:prstGeom>
          <a:solidFill>
            <a:srgbClr val="EA8B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UTILI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1520" y="692696"/>
            <a:ext cx="8892480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fontAlgn="base"/>
            <a:r>
              <a:rPr lang="it-IT" sz="2400" b="1" dirty="0" smtClean="0"/>
              <a:t>Newsletter salute Ue Il portale dell'Unione europea sulla salute pubblica</a:t>
            </a:r>
            <a:br>
              <a:rPr lang="it-IT" sz="2400" b="1" dirty="0" smtClean="0"/>
            </a:br>
            <a:r>
              <a:rPr lang="it-IT" sz="2000" u="sng" dirty="0" smtClean="0"/>
              <a:t>http://health.europa.eu/newsletter</a:t>
            </a:r>
            <a:r>
              <a:rPr lang="it-IT" sz="2400" u="sng" dirty="0" smtClean="0"/>
              <a:t> </a:t>
            </a:r>
          </a:p>
          <a:p>
            <a:pPr fontAlgn="base"/>
            <a:endParaRPr lang="it-IT" sz="1100" b="1" dirty="0" smtClean="0"/>
          </a:p>
          <a:p>
            <a:pPr fontAlgn="base"/>
            <a:r>
              <a:rPr lang="it-IT" sz="2400" b="1" dirty="0" smtClean="0"/>
              <a:t>Sito web della Commissione </a:t>
            </a:r>
            <a:r>
              <a:rPr lang="it-IT" sz="2400" b="1" dirty="0" err="1" smtClean="0"/>
              <a:t>eurpea</a:t>
            </a:r>
            <a:r>
              <a:rPr lang="it-IT" sz="2400" b="1" dirty="0" smtClean="0"/>
              <a:t>: </a:t>
            </a:r>
          </a:p>
          <a:p>
            <a:pPr fontAlgn="base"/>
            <a:r>
              <a:rPr lang="it-IT" sz="2000" u="sng" dirty="0" smtClean="0"/>
              <a:t>http://ec.europa.eu/health/programme/policy/proposal2014_en.htm</a:t>
            </a:r>
          </a:p>
          <a:p>
            <a:pPr fontAlgn="base"/>
            <a:endParaRPr lang="it-IT" sz="2400" u="sng" dirty="0">
              <a:solidFill>
                <a:srgbClr val="FF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1985" t="9631" r="14394" b="30038"/>
          <a:stretch>
            <a:fillRect/>
          </a:stretch>
        </p:blipFill>
        <p:spPr bwMode="auto">
          <a:xfrm>
            <a:off x="2771800" y="2708920"/>
            <a:ext cx="6192688" cy="40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2699792" y="4725144"/>
            <a:ext cx="864096" cy="28803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3068960"/>
            <a:ext cx="1872208" cy="369332"/>
          </a:xfrm>
          <a:prstGeom prst="rect">
            <a:avLst/>
          </a:prstGeom>
          <a:solidFill>
            <a:srgbClr val="009ED6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Sezione Bandi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Connettore 2 9"/>
          <p:cNvCxnSpPr>
            <a:stCxn id="7" idx="0"/>
          </p:cNvCxnSpPr>
          <p:nvPr/>
        </p:nvCxnSpPr>
        <p:spPr>
          <a:xfrm flipH="1" flipV="1">
            <a:off x="2339752" y="3573016"/>
            <a:ext cx="792088" cy="115212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2699792" y="5157192"/>
            <a:ext cx="864096" cy="28803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>
            <a:stCxn id="13" idx="2"/>
          </p:cNvCxnSpPr>
          <p:nvPr/>
        </p:nvCxnSpPr>
        <p:spPr>
          <a:xfrm flipH="1" flipV="1">
            <a:off x="2123728" y="4509120"/>
            <a:ext cx="576064" cy="7920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51520" y="4293096"/>
            <a:ext cx="1872208" cy="2031325"/>
          </a:xfrm>
          <a:prstGeom prst="rect">
            <a:avLst/>
          </a:prstGeom>
          <a:solidFill>
            <a:srgbClr val="009ED6"/>
          </a:solidFill>
        </p:spPr>
        <p:txBody>
          <a:bodyPr wrap="square" rtlCol="0">
            <a:spAutoFit/>
          </a:bodyPr>
          <a:lstStyle/>
          <a:p>
            <a:r>
              <a:rPr lang="it-IT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Eventi suddivisi per settori:</a:t>
            </a:r>
          </a:p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Consumatori</a:t>
            </a:r>
          </a:p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Salute</a:t>
            </a:r>
          </a:p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Cibo</a:t>
            </a:r>
          </a:p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Animali</a:t>
            </a:r>
          </a:p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Piante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2013-2014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95288" y="260350"/>
            <a:ext cx="8280400" cy="646113"/>
          </a:xfrm>
          <a:prstGeom prst="rect">
            <a:avLst/>
          </a:prstGeom>
          <a:solidFill>
            <a:srgbClr val="EA8B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DOVE INFORMARSI?</a:t>
            </a:r>
          </a:p>
        </p:txBody>
      </p:sp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250825" y="908050"/>
            <a:ext cx="84963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Commissione europea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  <a:hlinkClick r:id="rId2"/>
              </a:rPr>
              <a:t>http://ec.europa.eu/index_it.htm</a:t>
            </a:r>
            <a:r>
              <a:rPr lang="it-IT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eaLnBrk="1" hangingPunct="1">
              <a:defRPr/>
            </a:pPr>
            <a:endParaRPr lang="it-IT" sz="10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Parlamento europeo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  <a:hlinkClick r:id="rId3"/>
              </a:rPr>
              <a:t>http://www.europarl.europa.eu/news/it</a:t>
            </a:r>
            <a:endParaRPr lang="it-IT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105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Consiglio d’Europa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  <a:hlinkClick r:id="rId4"/>
              </a:rPr>
              <a:t>http://hub.coe.int/</a:t>
            </a:r>
            <a:endParaRPr lang="it-IT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105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Gazzetta Ufficiale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  <a:hlinkClick r:id="rId5"/>
              </a:rPr>
              <a:t>http://eur-lex.europa.eu/JOIndex.do?ihmlang=it</a:t>
            </a:r>
            <a:endParaRPr lang="it-IT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10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Portale dedicato ai giovani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  <a:hlinkClick r:id="rId6"/>
              </a:rPr>
              <a:t>http://ec.europa.eu/youth</a:t>
            </a:r>
            <a:endParaRPr lang="it-IT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10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Gestito da Presidenza Consiglio Ministri </a:t>
            </a:r>
            <a:r>
              <a:rPr lang="it-IT" dirty="0" err="1" smtClean="0">
                <a:solidFill>
                  <a:srgbClr val="0070C0"/>
                </a:solidFill>
                <a:latin typeface="+mj-lt"/>
              </a:rPr>
              <a:t>Dip</a:t>
            </a:r>
            <a:r>
              <a:rPr lang="it-IT" dirty="0" smtClean="0">
                <a:solidFill>
                  <a:srgbClr val="0070C0"/>
                </a:solidFill>
                <a:latin typeface="+mj-lt"/>
              </a:rPr>
              <a:t>. Politiche europee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  <a:hlinkClick r:id="rId7"/>
              </a:rPr>
              <a:t>http://www.vivieuropa.it/</a:t>
            </a:r>
            <a:endParaRPr lang="it-IT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10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La rete Europe Direct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  <a:hlinkClick r:id="rId8"/>
              </a:rPr>
              <a:t>http://europa.eu/europedirect/meet_us/index_en.htm</a:t>
            </a:r>
            <a:endParaRPr lang="it-IT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endParaRPr lang="it-IT" sz="10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Europe Direct Marche 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0070C0"/>
                </a:solidFill>
                <a:latin typeface="+mj-lt"/>
                <a:hlinkClick r:id="rId9"/>
              </a:rPr>
              <a:t>http://www.europedirectmarche.it/index.htm</a:t>
            </a:r>
            <a:endParaRPr lang="it-IT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9" t="18851" r="31432" b="23149"/>
          <a:stretch>
            <a:fillRect/>
          </a:stretch>
        </p:blipFill>
        <p:spPr bwMode="auto">
          <a:xfrm>
            <a:off x="4240213" y="927100"/>
            <a:ext cx="490378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571472" y="500042"/>
          <a:ext cx="8001056" cy="5929354"/>
        </p:xfrm>
        <a:graphic>
          <a:graphicData uri="http://schemas.openxmlformats.org/presentationml/2006/ole">
            <p:oleObj spid="_x0000_s40962" name="Acrobat Document" r:id="rId3" imgW="7020905" imgH="5144218" progId="AcroExch.Document.11">
              <p:embed/>
            </p:oleObj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metto 2 6"/>
          <p:cNvSpPr/>
          <p:nvPr/>
        </p:nvSpPr>
        <p:spPr>
          <a:xfrm>
            <a:off x="4644008" y="2348880"/>
            <a:ext cx="4106738" cy="2372841"/>
          </a:xfrm>
          <a:prstGeom prst="wedgeRoundRectCallout">
            <a:avLst>
              <a:gd name="adj1" fmla="val -41293"/>
              <a:gd name="adj2" fmla="val 81917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195" name="Titolo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70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400" dirty="0" smtClean="0"/>
              <a:t>La Nuova Programmazione finanziaria dell’UE 2014 - 2020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0" y="2708920"/>
            <a:ext cx="4104456" cy="1261884"/>
          </a:xfrm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TEMA PRINCIPALE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000" dirty="0" smtClean="0"/>
              <a:t>Sulla base di questo principio avverrà la suddivisione dei fondi</a:t>
            </a:r>
            <a:endParaRPr lang="it-IT" dirty="0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5517232"/>
            <a:ext cx="7215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4800" b="1" cap="all" dirty="0">
                <a:ln w="0"/>
                <a:solidFill>
                  <a:srgbClr val="009ED6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EUROPA 2020</a:t>
            </a:r>
          </a:p>
        </p:txBody>
      </p:sp>
      <p:sp>
        <p:nvSpPr>
          <p:cNvPr id="8" name="Rettangolo 7"/>
          <p:cNvSpPr/>
          <p:nvPr/>
        </p:nvSpPr>
        <p:spPr>
          <a:xfrm>
            <a:off x="4950296" y="2387203"/>
            <a:ext cx="34381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B58B80"/>
              </a:buClr>
              <a:buSzPct val="70000"/>
              <a:defRPr/>
            </a:pPr>
            <a:r>
              <a:rPr lang="it-IT" sz="3000" b="1" u="sng" dirty="0">
                <a:solidFill>
                  <a:srgbClr val="F0A22E">
                    <a:lumMod val="75000"/>
                  </a:srgbClr>
                </a:solidFill>
              </a:rPr>
              <a:t>“Crescita </a:t>
            </a:r>
          </a:p>
          <a:p>
            <a:pPr marL="274320" lvl="0" indent="-274320" algn="ctr">
              <a:spcBef>
                <a:spcPct val="20000"/>
              </a:spcBef>
              <a:buClr>
                <a:srgbClr val="B58B80"/>
              </a:buClr>
              <a:buSzPct val="70000"/>
              <a:defRPr/>
            </a:pPr>
            <a:r>
              <a:rPr lang="it-IT" sz="3000" b="1" u="sng" dirty="0">
                <a:solidFill>
                  <a:srgbClr val="F0A22E">
                    <a:lumMod val="75000"/>
                  </a:srgbClr>
                </a:solidFill>
              </a:rPr>
              <a:t>intelligente, </a:t>
            </a:r>
          </a:p>
          <a:p>
            <a:pPr marL="274320" lvl="0" indent="-274320" algn="ctr">
              <a:spcBef>
                <a:spcPct val="20000"/>
              </a:spcBef>
              <a:buClr>
                <a:srgbClr val="B58B80"/>
              </a:buClr>
              <a:buSzPct val="70000"/>
              <a:defRPr/>
            </a:pPr>
            <a:r>
              <a:rPr lang="it-IT" sz="3000" b="1" u="sng" dirty="0">
                <a:solidFill>
                  <a:srgbClr val="F0A22E">
                    <a:lumMod val="75000"/>
                  </a:srgbClr>
                </a:solidFill>
              </a:rPr>
              <a:t>sostenibile</a:t>
            </a:r>
          </a:p>
          <a:p>
            <a:pPr marL="274320" lvl="0" indent="-274320" algn="ctr">
              <a:spcBef>
                <a:spcPct val="20000"/>
              </a:spcBef>
              <a:buClr>
                <a:srgbClr val="B58B80"/>
              </a:buClr>
              <a:buSzPct val="70000"/>
              <a:defRPr/>
            </a:pPr>
            <a:r>
              <a:rPr lang="it-IT" sz="3000" b="1" u="sng" dirty="0">
                <a:solidFill>
                  <a:srgbClr val="F0A22E">
                    <a:lumMod val="75000"/>
                  </a:srgbClr>
                </a:solidFill>
              </a:rPr>
              <a:t>inclusiva”</a:t>
            </a:r>
          </a:p>
          <a:p>
            <a:pPr marL="274320" lvl="0" indent="-274320" algn="ctr">
              <a:spcBef>
                <a:spcPct val="20000"/>
              </a:spcBef>
              <a:buClr>
                <a:srgbClr val="B58B80"/>
              </a:buClr>
              <a:buSzPct val="70000"/>
              <a:defRPr/>
            </a:pPr>
            <a:endParaRPr lang="it-IT" sz="3000" dirty="0">
              <a:solidFill>
                <a:srgbClr val="4E3B3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88224" y="5589240"/>
            <a:ext cx="1728192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Documento programmatico</a:t>
            </a:r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3"/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1370013"/>
          </a:xfrm>
        </p:spPr>
        <p:txBody>
          <a:bodyPr/>
          <a:lstStyle/>
          <a:p>
            <a:pPr eaLnBrk="1" hangingPunct="1"/>
            <a:r>
              <a:rPr lang="it-IT" sz="4400" smtClean="0">
                <a:solidFill>
                  <a:srgbClr val="EA8B00"/>
                </a:solidFill>
              </a:rPr>
              <a:t>Europa 2020 </a:t>
            </a:r>
            <a:r>
              <a:rPr lang="it-IT" sz="2800" smtClean="0">
                <a:solidFill>
                  <a:srgbClr val="EA8B00"/>
                </a:solidFill>
              </a:rPr>
              <a:t>– strategia decennale</a:t>
            </a:r>
            <a:endParaRPr lang="it-IT" sz="4400" smtClean="0">
              <a:solidFill>
                <a:srgbClr val="EA8B00"/>
              </a:solidFill>
            </a:endParaRPr>
          </a:p>
        </p:txBody>
      </p:sp>
      <p:sp>
        <p:nvSpPr>
          <p:cNvPr id="9219" name="Segnaposto contenuto 4"/>
          <p:cNvSpPr>
            <a:spLocks noGrp="1"/>
          </p:cNvSpPr>
          <p:nvPr>
            <p:ph idx="1"/>
          </p:nvPr>
        </p:nvSpPr>
        <p:spPr>
          <a:xfrm>
            <a:off x="357188" y="1398588"/>
            <a:ext cx="8543925" cy="8874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it-IT" sz="3600" u="sng" smtClean="0"/>
              <a:t>5 obiettivi  prefissati per 2020:</a:t>
            </a:r>
            <a:endParaRPr lang="it-IT" sz="3600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7" y="2500313"/>
            <a:ext cx="6157191" cy="3357562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umetto 2 24"/>
          <p:cNvSpPr/>
          <p:nvPr/>
        </p:nvSpPr>
        <p:spPr>
          <a:xfrm>
            <a:off x="107504" y="2500313"/>
            <a:ext cx="1209734" cy="285750"/>
          </a:xfrm>
          <a:prstGeom prst="wedgeRoundRectCallout">
            <a:avLst>
              <a:gd name="adj1" fmla="val -42443"/>
              <a:gd name="adj2" fmla="val 12215"/>
              <a:gd name="adj3" fmla="val 16667"/>
            </a:avLst>
          </a:prstGeom>
          <a:solidFill>
            <a:srgbClr val="FFCC6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6" name="Fumetto 2 25"/>
          <p:cNvSpPr/>
          <p:nvPr/>
        </p:nvSpPr>
        <p:spPr>
          <a:xfrm>
            <a:off x="107504" y="3071813"/>
            <a:ext cx="1028273" cy="285750"/>
          </a:xfrm>
          <a:prstGeom prst="wedgeRoundRectCallout">
            <a:avLst>
              <a:gd name="adj1" fmla="val -40829"/>
              <a:gd name="adj2" fmla="val 21357"/>
              <a:gd name="adj3" fmla="val 16667"/>
            </a:avLst>
          </a:prstGeom>
          <a:solidFill>
            <a:srgbClr val="FFCC6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Fumetto 2 26"/>
          <p:cNvSpPr/>
          <p:nvPr/>
        </p:nvSpPr>
        <p:spPr>
          <a:xfrm>
            <a:off x="107504" y="3883025"/>
            <a:ext cx="1814601" cy="285750"/>
          </a:xfrm>
          <a:prstGeom prst="wedgeRoundRectCallout">
            <a:avLst>
              <a:gd name="adj1" fmla="val -43662"/>
              <a:gd name="adj2" fmla="val -15213"/>
              <a:gd name="adj3" fmla="val 16667"/>
            </a:avLst>
          </a:prstGeom>
          <a:solidFill>
            <a:srgbClr val="FFCC6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" name="Fumetto 2 27"/>
          <p:cNvSpPr/>
          <p:nvPr/>
        </p:nvSpPr>
        <p:spPr>
          <a:xfrm>
            <a:off x="107505" y="4468813"/>
            <a:ext cx="3629202" cy="285750"/>
          </a:xfrm>
          <a:prstGeom prst="wedgeRoundRectCallout">
            <a:avLst>
              <a:gd name="adj1" fmla="val -47015"/>
              <a:gd name="adj2" fmla="val -1500"/>
              <a:gd name="adj3" fmla="val 16667"/>
            </a:avLst>
          </a:prstGeom>
          <a:solidFill>
            <a:srgbClr val="FFCC6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" name="Fumetto 2 28"/>
          <p:cNvSpPr/>
          <p:nvPr/>
        </p:nvSpPr>
        <p:spPr>
          <a:xfrm>
            <a:off x="107505" y="5267325"/>
            <a:ext cx="1512167" cy="285750"/>
          </a:xfrm>
          <a:prstGeom prst="wedgeRoundRectCallout">
            <a:avLst>
              <a:gd name="adj1" fmla="val -44271"/>
              <a:gd name="adj2" fmla="val 25928"/>
              <a:gd name="adj3" fmla="val 16667"/>
            </a:avLst>
          </a:prstGeom>
          <a:solidFill>
            <a:srgbClr val="FFCC6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6281142" y="2708920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020272" y="2492896"/>
            <a:ext cx="1835696" cy="33855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spc="-120" dirty="0" smtClean="0"/>
              <a:t>dal 69% al 75%</a:t>
            </a:r>
            <a:endParaRPr lang="it-IT" sz="1600" spc="-120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6228184" y="3419708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948264" y="3068960"/>
            <a:ext cx="1835696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spc="-120" dirty="0" smtClean="0"/>
              <a:t>dal 15% al 10%</a:t>
            </a:r>
          </a:p>
          <a:p>
            <a:r>
              <a:rPr lang="it-IT" sz="1600" spc="-120" dirty="0" smtClean="0"/>
              <a:t>dal 31% al 40%</a:t>
            </a:r>
            <a:endParaRPr lang="it-IT" sz="1600" spc="-120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6228184" y="5661248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804248" y="5345921"/>
            <a:ext cx="2232248" cy="132343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spc="-120" dirty="0" smtClean="0"/>
              <a:t>riduzione emissioni 20%</a:t>
            </a:r>
          </a:p>
          <a:p>
            <a:r>
              <a:rPr lang="it-IT" sz="1600" spc="-120" dirty="0" smtClean="0"/>
              <a:t>aumento produzione da fonti rinnovabili 20%</a:t>
            </a:r>
          </a:p>
          <a:p>
            <a:r>
              <a:rPr lang="it-IT" sz="1600" spc="-120" dirty="0" smtClean="0"/>
              <a:t>miglioramento efficienza energetica 20%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6228184" y="4077072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804248" y="3717032"/>
            <a:ext cx="2232248" cy="107721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spc="-120" dirty="0" smtClean="0"/>
              <a:t>miglioramento investimenti in settore privato e definizione di un nuovo indicatore di monitoraggio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6300192" y="5085184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948264" y="4890646"/>
            <a:ext cx="1835696" cy="33855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spc="-120" dirty="0" smtClean="0"/>
              <a:t>riduzione 25%</a:t>
            </a:r>
            <a:endParaRPr lang="it-IT" sz="1600" spc="-120" dirty="0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236538" y="6400800"/>
            <a:ext cx="87026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 descr="C:\Documents and Settings\utente\Documenti\MICHELA RISVEGLIA\schermata-01-2455958-alle-12-36-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72008"/>
            <a:ext cx="1023837" cy="980728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46424"/>
            <a:ext cx="84486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251520" y="1124745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Iniziative </a:t>
            </a:r>
            <a:r>
              <a:rPr lang="it-IT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faro </a:t>
            </a:r>
            <a:r>
              <a:rPr lang="it-IT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inserite </a:t>
            </a:r>
            <a:r>
              <a:rPr lang="it-IT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strategia </a:t>
            </a:r>
            <a:r>
              <a:rPr lang="it-IT" sz="3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 </a:t>
            </a:r>
            <a:r>
              <a:rPr lang="it-IT" sz="3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  <a:p>
            <a:pPr>
              <a:lnSpc>
                <a:spcPct val="200000"/>
              </a:lnSpc>
            </a:pPr>
            <a:endParaRPr lang="it-IT" sz="30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endParaRPr lang="it-IT" sz="30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endParaRPr lang="it-IT" sz="3000" dirty="0" smtClean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endParaRPr lang="it-IT" sz="3000" dirty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endParaRPr lang="it-IT" sz="3000" dirty="0" smtClean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endParaRPr lang="it-IT" sz="1200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7544" y="6084004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u="sng" dirty="0"/>
              <a:t>http://</a:t>
            </a:r>
            <a:r>
              <a:rPr lang="it-IT" sz="1600" u="sng" dirty="0" smtClean="0"/>
              <a:t>ec.europa.eu/europe2020/europe-2020-in-a-nutshell/flagship-initiatives/index_it.htm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1547664" y="2060848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139952" y="2060848"/>
            <a:ext cx="0" cy="64807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7164288" y="2132856"/>
            <a:ext cx="0" cy="64807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23528" y="26064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Come raggiungere questi obiettivi?</a:t>
            </a:r>
            <a:endParaRPr lang="it-IT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28596" y="483575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42A2A"/>
                </a:solidFill>
              </a:rPr>
              <a:t>Es.: </a:t>
            </a:r>
            <a:r>
              <a:rPr lang="it-IT" sz="1600" b="1" dirty="0" err="1" smtClean="0">
                <a:solidFill>
                  <a:srgbClr val="F42A2A"/>
                </a:solidFill>
              </a:rPr>
              <a:t>Erasmus</a:t>
            </a:r>
            <a:r>
              <a:rPr lang="it-IT" sz="1600" b="1" dirty="0" smtClean="0">
                <a:solidFill>
                  <a:srgbClr val="F42A2A"/>
                </a:solidFill>
              </a:rPr>
              <a:t> +</a:t>
            </a:r>
            <a:endParaRPr lang="it-IT" sz="1600" b="1" dirty="0">
              <a:solidFill>
                <a:srgbClr val="F42A2A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14348" y="401914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42A2A"/>
                </a:solidFill>
              </a:rPr>
              <a:t>Es.: Horizon 2020</a:t>
            </a:r>
            <a:endParaRPr lang="it-IT" sz="1600" b="1" dirty="0">
              <a:solidFill>
                <a:srgbClr val="F42A2A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143372" y="400050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42A2A"/>
                </a:solidFill>
              </a:rPr>
              <a:t>Es.: Life</a:t>
            </a:r>
            <a:endParaRPr lang="it-IT" sz="1600" b="1" dirty="0">
              <a:solidFill>
                <a:srgbClr val="F42A2A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357554" y="528638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42A2A"/>
                </a:solidFill>
              </a:rPr>
              <a:t>Es.: </a:t>
            </a:r>
            <a:r>
              <a:rPr lang="it-IT" sz="1600" b="1" dirty="0" err="1" smtClean="0">
                <a:solidFill>
                  <a:srgbClr val="F42A2A"/>
                </a:solidFill>
              </a:rPr>
              <a:t>Cosme</a:t>
            </a:r>
            <a:r>
              <a:rPr lang="it-IT" sz="1600" b="1" dirty="0" smtClean="0">
                <a:solidFill>
                  <a:srgbClr val="F42A2A"/>
                </a:solidFill>
              </a:rPr>
              <a:t>  - Horizon 2020 – fondi strutturali</a:t>
            </a:r>
            <a:endParaRPr lang="it-IT" sz="1600" b="1" dirty="0">
              <a:solidFill>
                <a:srgbClr val="F42A2A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00760" y="507207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42A2A"/>
                </a:solidFill>
              </a:rPr>
              <a:t>Es.: fondi strutturali- (FSE)</a:t>
            </a:r>
            <a:endParaRPr lang="it-IT" sz="1600" b="1" dirty="0">
              <a:solidFill>
                <a:srgbClr val="F42A2A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857884" y="3398202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42A2A"/>
                </a:solidFill>
              </a:rPr>
              <a:t>Es.: fondi strutturali (FSE, FESR)</a:t>
            </a:r>
            <a:endParaRPr lang="it-IT" sz="1400" b="1" dirty="0">
              <a:solidFill>
                <a:srgbClr val="F42A2A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57158" y="5072074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42A2A"/>
                </a:solidFill>
              </a:rPr>
              <a:t>Es.: fondi strutturali (FESR)</a:t>
            </a:r>
            <a:endParaRPr lang="it-IT" sz="1400" b="1" dirty="0">
              <a:solidFill>
                <a:srgbClr val="F42A2A"/>
              </a:solidFill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3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371600"/>
          </a:xfrm>
        </p:spPr>
        <p:txBody>
          <a:bodyPr>
            <a:normAutofit fontScale="90000"/>
          </a:bodyPr>
          <a:lstStyle/>
          <a:p>
            <a:pPr marL="274320" indent="-274320">
              <a:defRPr/>
            </a:pPr>
            <a:r>
              <a:rPr lang="it-IT" sz="4400" b="1" dirty="0" smtClean="0">
                <a:solidFill>
                  <a:srgbClr val="0070C0"/>
                </a:solidFill>
              </a:rPr>
              <a:t>Ue si avvale di 2 strumenti finanziari: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1438" y="2060575"/>
            <a:ext cx="5429250" cy="42259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Gestione indiretta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Politica coesione Ue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Gestione diretta 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Gestiti dalle DG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429250" y="2928938"/>
            <a:ext cx="328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b="1">
                <a:solidFill>
                  <a:srgbClr val="0070C0"/>
                </a:solidFill>
                <a:latin typeface="Georgia" panose="02040502050405020303" pitchFamily="18" charset="0"/>
              </a:rPr>
              <a:t>Fondi strutturali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b="1">
                <a:solidFill>
                  <a:srgbClr val="0070C0"/>
                </a:solidFill>
                <a:latin typeface="Georgia" panose="02040502050405020303" pitchFamily="18" charset="0"/>
              </a:rPr>
              <a:t>Fondo di Coesione</a:t>
            </a:r>
          </a:p>
        </p:txBody>
      </p:sp>
      <p:sp>
        <p:nvSpPr>
          <p:cNvPr id="9" name="Fumetto 2 8"/>
          <p:cNvSpPr/>
          <p:nvPr/>
        </p:nvSpPr>
        <p:spPr>
          <a:xfrm>
            <a:off x="5357813" y="3000375"/>
            <a:ext cx="3429000" cy="1000125"/>
          </a:xfrm>
          <a:prstGeom prst="wedgeRoundRectCallout">
            <a:avLst>
              <a:gd name="adj1" fmla="val -98045"/>
              <a:gd name="adj2" fmla="val 21453"/>
              <a:gd name="adj3" fmla="val 16667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5286375" y="4522788"/>
            <a:ext cx="3857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b="1">
                <a:solidFill>
                  <a:srgbClr val="0070C0"/>
                </a:solidFill>
                <a:latin typeface="Georgia" panose="02040502050405020303" pitchFamily="18" charset="0"/>
              </a:rPr>
              <a:t>Programmi tematici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b="1">
                <a:solidFill>
                  <a:srgbClr val="0070C0"/>
                </a:solidFill>
                <a:latin typeface="Georgia" panose="02040502050405020303" pitchFamily="18" charset="0"/>
              </a:rPr>
              <a:t>Strumenti finanziari per l’assistenza esterna</a:t>
            </a:r>
          </a:p>
        </p:txBody>
      </p:sp>
      <p:sp>
        <p:nvSpPr>
          <p:cNvPr id="11" name="Fumetto 2 10"/>
          <p:cNvSpPr/>
          <p:nvPr/>
        </p:nvSpPr>
        <p:spPr>
          <a:xfrm>
            <a:off x="5214938" y="4500563"/>
            <a:ext cx="3714750" cy="1571625"/>
          </a:xfrm>
          <a:prstGeom prst="wedgeRoundRectCallout">
            <a:avLst>
              <a:gd name="adj1" fmla="val -98360"/>
              <a:gd name="adj2" fmla="val 16417"/>
              <a:gd name="adj3" fmla="val 16667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2013-2014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AF1A-4243-4C4B-A229-0A9919062074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r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3076</Words>
  <Application>Microsoft Office PowerPoint</Application>
  <PresentationFormat>Presentazione su schermo (4:3)</PresentationFormat>
  <Paragraphs>700</Paragraphs>
  <Slides>46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46</vt:i4>
      </vt:variant>
    </vt:vector>
  </HeadingPairs>
  <TitlesOfParts>
    <vt:vector size="49" baseType="lpstr">
      <vt:lpstr>Terra</vt:lpstr>
      <vt:lpstr>Acrobat Document</vt:lpstr>
      <vt:lpstr>Worksheet</vt:lpstr>
      <vt:lpstr>Diapositiva 1</vt:lpstr>
      <vt:lpstr>Diapositiva 2</vt:lpstr>
      <vt:lpstr>Diapositiva 3</vt:lpstr>
      <vt:lpstr>Direzioni generali</vt:lpstr>
      <vt:lpstr>Diapositiva 5</vt:lpstr>
      <vt:lpstr>La Nuova Programmazione finanziaria dell’UE 2014 - 2020</vt:lpstr>
      <vt:lpstr>Europa 2020 – strategia decennale</vt:lpstr>
      <vt:lpstr>Diapositiva 8</vt:lpstr>
      <vt:lpstr>Ue si avvale di 2 strumenti finanziari: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Ripartizione indicativa del budget  per Azione</vt:lpstr>
      <vt:lpstr>Diapositiva 26</vt:lpstr>
      <vt:lpstr>Diapositiva 27</vt:lpstr>
      <vt:lpstr>Azione chiave 3: Riforma delle politiche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Nuova Programmazione finanziaria dell’UE 2014 - 2020</dc:title>
  <dc:creator>utente</dc:creator>
  <cp:lastModifiedBy>Carrefour Urbino</cp:lastModifiedBy>
  <cp:revision>66</cp:revision>
  <dcterms:created xsi:type="dcterms:W3CDTF">2014-03-17T08:30:38Z</dcterms:created>
  <dcterms:modified xsi:type="dcterms:W3CDTF">2014-10-22T10:22:21Z</dcterms:modified>
</cp:coreProperties>
</file>