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44"/>
  </p:notesMasterIdLst>
  <p:sldIdLst>
    <p:sldId id="305" r:id="rId2"/>
    <p:sldId id="304" r:id="rId3"/>
    <p:sldId id="260" r:id="rId4"/>
    <p:sldId id="263" r:id="rId5"/>
    <p:sldId id="264" r:id="rId6"/>
    <p:sldId id="257" r:id="rId7"/>
    <p:sldId id="259" r:id="rId8"/>
    <p:sldId id="256" r:id="rId9"/>
    <p:sldId id="265" r:id="rId10"/>
    <p:sldId id="258" r:id="rId11"/>
    <p:sldId id="266" r:id="rId12"/>
    <p:sldId id="270" r:id="rId13"/>
    <p:sldId id="267" r:id="rId14"/>
    <p:sldId id="261" r:id="rId15"/>
    <p:sldId id="297" r:id="rId16"/>
    <p:sldId id="299" r:id="rId17"/>
    <p:sldId id="295" r:id="rId18"/>
    <p:sldId id="296" r:id="rId19"/>
    <p:sldId id="302" r:id="rId20"/>
    <p:sldId id="300" r:id="rId21"/>
    <p:sldId id="269" r:id="rId22"/>
    <p:sldId id="294" r:id="rId23"/>
    <p:sldId id="303" r:id="rId24"/>
    <p:sldId id="301" r:id="rId25"/>
    <p:sldId id="262" r:id="rId26"/>
    <p:sldId id="292"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Lst>
  <p:sldSz cx="9144000" cy="6858000" type="screen4x3"/>
  <p:notesSz cx="6858000" cy="9144000"/>
  <p:defaultTextStyle>
    <a:defPPr>
      <a:defRPr lang="it-IT"/>
    </a:defPPr>
    <a:lvl1pPr algn="l" rtl="0" fontAlgn="base">
      <a:spcBef>
        <a:spcPct val="0"/>
      </a:spcBef>
      <a:spcAft>
        <a:spcPct val="0"/>
      </a:spcAft>
      <a:defRPr b="1" kern="1200">
        <a:solidFill>
          <a:schemeClr val="tx1"/>
        </a:solidFill>
        <a:latin typeface="Garamond" pitchFamily="18" charset="0"/>
        <a:ea typeface="+mn-ea"/>
        <a:cs typeface="+mn-cs"/>
      </a:defRPr>
    </a:lvl1pPr>
    <a:lvl2pPr marL="457200" algn="l" rtl="0" fontAlgn="base">
      <a:spcBef>
        <a:spcPct val="0"/>
      </a:spcBef>
      <a:spcAft>
        <a:spcPct val="0"/>
      </a:spcAft>
      <a:defRPr b="1" kern="1200">
        <a:solidFill>
          <a:schemeClr val="tx1"/>
        </a:solidFill>
        <a:latin typeface="Garamond" pitchFamily="18" charset="0"/>
        <a:ea typeface="+mn-ea"/>
        <a:cs typeface="+mn-cs"/>
      </a:defRPr>
    </a:lvl2pPr>
    <a:lvl3pPr marL="914400" algn="l" rtl="0" fontAlgn="base">
      <a:spcBef>
        <a:spcPct val="0"/>
      </a:spcBef>
      <a:spcAft>
        <a:spcPct val="0"/>
      </a:spcAft>
      <a:defRPr b="1" kern="1200">
        <a:solidFill>
          <a:schemeClr val="tx1"/>
        </a:solidFill>
        <a:latin typeface="Garamond" pitchFamily="18" charset="0"/>
        <a:ea typeface="+mn-ea"/>
        <a:cs typeface="+mn-cs"/>
      </a:defRPr>
    </a:lvl3pPr>
    <a:lvl4pPr marL="1371600" algn="l" rtl="0" fontAlgn="base">
      <a:spcBef>
        <a:spcPct val="0"/>
      </a:spcBef>
      <a:spcAft>
        <a:spcPct val="0"/>
      </a:spcAft>
      <a:defRPr b="1" kern="1200">
        <a:solidFill>
          <a:schemeClr val="tx1"/>
        </a:solidFill>
        <a:latin typeface="Garamond" pitchFamily="18" charset="0"/>
        <a:ea typeface="+mn-ea"/>
        <a:cs typeface="+mn-cs"/>
      </a:defRPr>
    </a:lvl4pPr>
    <a:lvl5pPr marL="1828800" algn="l" rtl="0" fontAlgn="base">
      <a:spcBef>
        <a:spcPct val="0"/>
      </a:spcBef>
      <a:spcAft>
        <a:spcPct val="0"/>
      </a:spcAft>
      <a:defRPr b="1" kern="1200">
        <a:solidFill>
          <a:schemeClr val="tx1"/>
        </a:solidFill>
        <a:latin typeface="Garamond" pitchFamily="18" charset="0"/>
        <a:ea typeface="+mn-ea"/>
        <a:cs typeface="+mn-cs"/>
      </a:defRPr>
    </a:lvl5pPr>
    <a:lvl6pPr marL="2286000" algn="l" defTabSz="914400" rtl="0" eaLnBrk="1" latinLnBrk="0" hangingPunct="1">
      <a:defRPr b="1" kern="1200">
        <a:solidFill>
          <a:schemeClr val="tx1"/>
        </a:solidFill>
        <a:latin typeface="Garamond" pitchFamily="18" charset="0"/>
        <a:ea typeface="+mn-ea"/>
        <a:cs typeface="+mn-cs"/>
      </a:defRPr>
    </a:lvl6pPr>
    <a:lvl7pPr marL="2743200" algn="l" defTabSz="914400" rtl="0" eaLnBrk="1" latinLnBrk="0" hangingPunct="1">
      <a:defRPr b="1" kern="1200">
        <a:solidFill>
          <a:schemeClr val="tx1"/>
        </a:solidFill>
        <a:latin typeface="Garamond" pitchFamily="18" charset="0"/>
        <a:ea typeface="+mn-ea"/>
        <a:cs typeface="+mn-cs"/>
      </a:defRPr>
    </a:lvl7pPr>
    <a:lvl8pPr marL="3200400" algn="l" defTabSz="914400" rtl="0" eaLnBrk="1" latinLnBrk="0" hangingPunct="1">
      <a:defRPr b="1" kern="1200">
        <a:solidFill>
          <a:schemeClr val="tx1"/>
        </a:solidFill>
        <a:latin typeface="Garamond" pitchFamily="18" charset="0"/>
        <a:ea typeface="+mn-ea"/>
        <a:cs typeface="+mn-cs"/>
      </a:defRPr>
    </a:lvl8pPr>
    <a:lvl9pPr marL="3657600" algn="l" defTabSz="914400" rtl="0" eaLnBrk="1" latinLnBrk="0" hangingPunct="1">
      <a:defRPr b="1"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380"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it-IT"/>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it-IT"/>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it-IT"/>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51138D1E-8C64-4C05-BA32-E73F1C1C2CA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it-IT"/>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54283" name="Rectangle 11"/>
          <p:cNvSpPr>
            <a:spLocks noGrp="1" noChangeArrowheads="1"/>
          </p:cNvSpPr>
          <p:nvPr>
            <p:ph type="ctrTitle" sz="quarter"/>
          </p:nvPr>
        </p:nvSpPr>
        <p:spPr>
          <a:xfrm>
            <a:off x="685800" y="1736725"/>
            <a:ext cx="7772400" cy="1920875"/>
          </a:xfrm>
        </p:spPr>
        <p:txBody>
          <a:bodyPr/>
          <a:lstStyle>
            <a:lvl1pPr>
              <a:defRPr sz="6000"/>
            </a:lvl1pPr>
          </a:lstStyle>
          <a:p>
            <a:r>
              <a:rPr lang="it-IT"/>
              <a:t>Fare clic per modificare lo stile del titolo</a:t>
            </a:r>
          </a:p>
        </p:txBody>
      </p:sp>
      <p:sp>
        <p:nvSpPr>
          <p:cNvPr id="5428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it-IT"/>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r>
              <a:rPr lang="it-IT" smtClean="0"/>
              <a:t>2013-2014</a:t>
            </a:r>
            <a:endParaRPr lang="it-IT"/>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5B4C0381-3BFF-4121-9F5F-5A5C0C82A096}" type="slidenum">
              <a:rPr lang="it-IT"/>
              <a:pPr>
                <a:defRPr/>
              </a:pPr>
              <a:t>‹N›</a:t>
            </a:fld>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a:ln/>
        </p:spPr>
        <p:txBody>
          <a:bodyPr/>
          <a:lstStyle>
            <a:lvl1pPr>
              <a:defRPr/>
            </a:lvl1pPr>
          </a:lstStyle>
          <a:p>
            <a:pPr>
              <a:defRPr/>
            </a:pPr>
            <a:endParaRPr lang="it-IT"/>
          </a:p>
        </p:txBody>
      </p:sp>
      <p:sp>
        <p:nvSpPr>
          <p:cNvPr id="5" name="Rectangle 3"/>
          <p:cNvSpPr>
            <a:spLocks noGrp="1" noChangeArrowheads="1"/>
          </p:cNvSpPr>
          <p:nvPr>
            <p:ph type="sldNum" sz="quarter" idx="11"/>
          </p:nvPr>
        </p:nvSpPr>
        <p:spPr>
          <a:ln/>
        </p:spPr>
        <p:txBody>
          <a:bodyPr/>
          <a:lstStyle>
            <a:lvl1pPr>
              <a:defRPr/>
            </a:lvl1pPr>
          </a:lstStyle>
          <a:p>
            <a:pPr>
              <a:defRPr/>
            </a:pPr>
            <a:fld id="{2110C2E4-08CD-4D31-8283-D51AD84A591C}" type="slidenum">
              <a:rPr lang="it-IT"/>
              <a:pPr>
                <a:defRPr/>
              </a:pPr>
              <a:t>‹N›</a:t>
            </a:fld>
            <a:endParaRPr lang="it-IT"/>
          </a:p>
        </p:txBody>
      </p:sp>
      <p:sp>
        <p:nvSpPr>
          <p:cNvPr id="6" name="Rectangle 14"/>
          <p:cNvSpPr>
            <a:spLocks noGrp="1" noChangeArrowheads="1"/>
          </p:cNvSpPr>
          <p:nvPr>
            <p:ph type="ftr" sz="quarter" idx="12"/>
          </p:nvPr>
        </p:nvSpPr>
        <p:spPr>
          <a:ln/>
        </p:spPr>
        <p:txBody>
          <a:bodyPr/>
          <a:lstStyle>
            <a:lvl1pPr>
              <a:defRPr/>
            </a:lvl1pPr>
          </a:lstStyle>
          <a:p>
            <a:pPr>
              <a:defRPr/>
            </a:pPr>
            <a:r>
              <a:rPr lang="it-IT" smtClean="0"/>
              <a:t>2013-2014</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a:ln/>
        </p:spPr>
        <p:txBody>
          <a:bodyPr/>
          <a:lstStyle>
            <a:lvl1pPr>
              <a:defRPr/>
            </a:lvl1pPr>
          </a:lstStyle>
          <a:p>
            <a:pPr>
              <a:defRPr/>
            </a:pPr>
            <a:endParaRPr lang="it-IT"/>
          </a:p>
        </p:txBody>
      </p:sp>
      <p:sp>
        <p:nvSpPr>
          <p:cNvPr id="5" name="Rectangle 3"/>
          <p:cNvSpPr>
            <a:spLocks noGrp="1" noChangeArrowheads="1"/>
          </p:cNvSpPr>
          <p:nvPr>
            <p:ph type="sldNum" sz="quarter" idx="11"/>
          </p:nvPr>
        </p:nvSpPr>
        <p:spPr>
          <a:ln/>
        </p:spPr>
        <p:txBody>
          <a:bodyPr/>
          <a:lstStyle>
            <a:lvl1pPr>
              <a:defRPr/>
            </a:lvl1pPr>
          </a:lstStyle>
          <a:p>
            <a:pPr>
              <a:defRPr/>
            </a:pPr>
            <a:fld id="{48ACE4E7-88FF-429E-A798-94158E49657C}" type="slidenum">
              <a:rPr lang="it-IT"/>
              <a:pPr>
                <a:defRPr/>
              </a:pPr>
              <a:t>‹N›</a:t>
            </a:fld>
            <a:endParaRPr lang="it-IT"/>
          </a:p>
        </p:txBody>
      </p:sp>
      <p:sp>
        <p:nvSpPr>
          <p:cNvPr id="6" name="Rectangle 14"/>
          <p:cNvSpPr>
            <a:spLocks noGrp="1" noChangeArrowheads="1"/>
          </p:cNvSpPr>
          <p:nvPr>
            <p:ph type="ftr" sz="quarter" idx="12"/>
          </p:nvPr>
        </p:nvSpPr>
        <p:spPr>
          <a:ln/>
        </p:spPr>
        <p:txBody>
          <a:bodyPr/>
          <a:lstStyle>
            <a:lvl1pPr>
              <a:defRPr/>
            </a:lvl1pPr>
          </a:lstStyle>
          <a:p>
            <a:pPr>
              <a:defRPr/>
            </a:pPr>
            <a:r>
              <a:rPr lang="it-IT" smtClean="0"/>
              <a:t>2013-2014</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a:ln/>
        </p:spPr>
        <p:txBody>
          <a:bodyPr/>
          <a:lstStyle>
            <a:lvl1pPr>
              <a:defRPr/>
            </a:lvl1pPr>
          </a:lstStyle>
          <a:p>
            <a:pPr>
              <a:defRPr/>
            </a:pPr>
            <a:endParaRPr lang="it-IT"/>
          </a:p>
        </p:txBody>
      </p:sp>
      <p:sp>
        <p:nvSpPr>
          <p:cNvPr id="5" name="Rectangle 3"/>
          <p:cNvSpPr>
            <a:spLocks noGrp="1" noChangeArrowheads="1"/>
          </p:cNvSpPr>
          <p:nvPr>
            <p:ph type="sldNum" sz="quarter" idx="11"/>
          </p:nvPr>
        </p:nvSpPr>
        <p:spPr>
          <a:ln/>
        </p:spPr>
        <p:txBody>
          <a:bodyPr/>
          <a:lstStyle>
            <a:lvl1pPr>
              <a:defRPr/>
            </a:lvl1pPr>
          </a:lstStyle>
          <a:p>
            <a:pPr>
              <a:defRPr/>
            </a:pPr>
            <a:fld id="{65EF2A4A-0C3D-4901-AE45-DBD4181C23CE}" type="slidenum">
              <a:rPr lang="it-IT"/>
              <a:pPr>
                <a:defRPr/>
              </a:pPr>
              <a:t>‹N›</a:t>
            </a:fld>
            <a:endParaRPr lang="it-IT"/>
          </a:p>
        </p:txBody>
      </p:sp>
      <p:sp>
        <p:nvSpPr>
          <p:cNvPr id="6" name="Rectangle 14"/>
          <p:cNvSpPr>
            <a:spLocks noGrp="1" noChangeArrowheads="1"/>
          </p:cNvSpPr>
          <p:nvPr>
            <p:ph type="ftr" sz="quarter" idx="12"/>
          </p:nvPr>
        </p:nvSpPr>
        <p:spPr>
          <a:ln/>
        </p:spPr>
        <p:txBody>
          <a:bodyPr/>
          <a:lstStyle>
            <a:lvl1pPr>
              <a:defRPr/>
            </a:lvl1pPr>
          </a:lstStyle>
          <a:p>
            <a:pPr>
              <a:defRPr/>
            </a:pPr>
            <a:r>
              <a:rPr lang="it-IT" smtClean="0"/>
              <a:t>2013-2014</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dt" sz="half" idx="10"/>
          </p:nvPr>
        </p:nvSpPr>
        <p:spPr>
          <a:ln/>
        </p:spPr>
        <p:txBody>
          <a:bodyPr/>
          <a:lstStyle>
            <a:lvl1pPr>
              <a:defRPr/>
            </a:lvl1pPr>
          </a:lstStyle>
          <a:p>
            <a:pPr>
              <a:defRPr/>
            </a:pPr>
            <a:endParaRPr lang="it-IT"/>
          </a:p>
        </p:txBody>
      </p:sp>
      <p:sp>
        <p:nvSpPr>
          <p:cNvPr id="5" name="Rectangle 3"/>
          <p:cNvSpPr>
            <a:spLocks noGrp="1" noChangeArrowheads="1"/>
          </p:cNvSpPr>
          <p:nvPr>
            <p:ph type="sldNum" sz="quarter" idx="11"/>
          </p:nvPr>
        </p:nvSpPr>
        <p:spPr>
          <a:ln/>
        </p:spPr>
        <p:txBody>
          <a:bodyPr/>
          <a:lstStyle>
            <a:lvl1pPr>
              <a:defRPr/>
            </a:lvl1pPr>
          </a:lstStyle>
          <a:p>
            <a:pPr>
              <a:defRPr/>
            </a:pPr>
            <a:fld id="{8FECD8E2-0D83-42F1-AF92-3FB3F0B66154}" type="slidenum">
              <a:rPr lang="it-IT"/>
              <a:pPr>
                <a:defRPr/>
              </a:pPr>
              <a:t>‹N›</a:t>
            </a:fld>
            <a:endParaRPr lang="it-IT"/>
          </a:p>
        </p:txBody>
      </p:sp>
      <p:sp>
        <p:nvSpPr>
          <p:cNvPr id="6" name="Rectangle 14"/>
          <p:cNvSpPr>
            <a:spLocks noGrp="1" noChangeArrowheads="1"/>
          </p:cNvSpPr>
          <p:nvPr>
            <p:ph type="ftr" sz="quarter" idx="12"/>
          </p:nvPr>
        </p:nvSpPr>
        <p:spPr>
          <a:ln/>
        </p:spPr>
        <p:txBody>
          <a:bodyPr/>
          <a:lstStyle>
            <a:lvl1pPr>
              <a:defRPr/>
            </a:lvl1pPr>
          </a:lstStyle>
          <a:p>
            <a:pPr>
              <a:defRPr/>
            </a:pPr>
            <a:r>
              <a:rPr lang="it-IT" smtClean="0"/>
              <a:t>2013-2014</a:t>
            </a:r>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dt" sz="half" idx="10"/>
          </p:nvPr>
        </p:nvSpPr>
        <p:spPr>
          <a:ln/>
        </p:spPr>
        <p:txBody>
          <a:bodyPr/>
          <a:lstStyle>
            <a:lvl1pPr>
              <a:defRPr/>
            </a:lvl1pPr>
          </a:lstStyle>
          <a:p>
            <a:pPr>
              <a:defRPr/>
            </a:pPr>
            <a:endParaRPr lang="it-IT"/>
          </a:p>
        </p:txBody>
      </p:sp>
      <p:sp>
        <p:nvSpPr>
          <p:cNvPr id="6" name="Rectangle 3"/>
          <p:cNvSpPr>
            <a:spLocks noGrp="1" noChangeArrowheads="1"/>
          </p:cNvSpPr>
          <p:nvPr>
            <p:ph type="sldNum" sz="quarter" idx="11"/>
          </p:nvPr>
        </p:nvSpPr>
        <p:spPr>
          <a:ln/>
        </p:spPr>
        <p:txBody>
          <a:bodyPr/>
          <a:lstStyle>
            <a:lvl1pPr>
              <a:defRPr/>
            </a:lvl1pPr>
          </a:lstStyle>
          <a:p>
            <a:pPr>
              <a:defRPr/>
            </a:pPr>
            <a:fld id="{C77F8894-8C4B-4A45-956A-BEAD523B35EA}" type="slidenum">
              <a:rPr lang="it-IT"/>
              <a:pPr>
                <a:defRPr/>
              </a:pPr>
              <a:t>‹N›</a:t>
            </a:fld>
            <a:endParaRPr lang="it-IT"/>
          </a:p>
        </p:txBody>
      </p:sp>
      <p:sp>
        <p:nvSpPr>
          <p:cNvPr id="7" name="Rectangle 14"/>
          <p:cNvSpPr>
            <a:spLocks noGrp="1" noChangeArrowheads="1"/>
          </p:cNvSpPr>
          <p:nvPr>
            <p:ph type="ftr" sz="quarter" idx="12"/>
          </p:nvPr>
        </p:nvSpPr>
        <p:spPr>
          <a:ln/>
        </p:spPr>
        <p:txBody>
          <a:bodyPr/>
          <a:lstStyle>
            <a:lvl1pPr>
              <a:defRPr/>
            </a:lvl1pPr>
          </a:lstStyle>
          <a:p>
            <a:pPr>
              <a:defRPr/>
            </a:pPr>
            <a:r>
              <a:rPr lang="it-IT" smtClean="0"/>
              <a:t>2013-2014</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dt" sz="half" idx="10"/>
          </p:nvPr>
        </p:nvSpPr>
        <p:spPr>
          <a:ln/>
        </p:spPr>
        <p:txBody>
          <a:bodyPr/>
          <a:lstStyle>
            <a:lvl1pPr>
              <a:defRPr/>
            </a:lvl1pPr>
          </a:lstStyle>
          <a:p>
            <a:pPr>
              <a:defRPr/>
            </a:pPr>
            <a:endParaRPr lang="it-IT"/>
          </a:p>
        </p:txBody>
      </p:sp>
      <p:sp>
        <p:nvSpPr>
          <p:cNvPr id="8" name="Rectangle 3"/>
          <p:cNvSpPr>
            <a:spLocks noGrp="1" noChangeArrowheads="1"/>
          </p:cNvSpPr>
          <p:nvPr>
            <p:ph type="sldNum" sz="quarter" idx="11"/>
          </p:nvPr>
        </p:nvSpPr>
        <p:spPr>
          <a:ln/>
        </p:spPr>
        <p:txBody>
          <a:bodyPr/>
          <a:lstStyle>
            <a:lvl1pPr>
              <a:defRPr/>
            </a:lvl1pPr>
          </a:lstStyle>
          <a:p>
            <a:pPr>
              <a:defRPr/>
            </a:pPr>
            <a:fld id="{5E4126BD-3D59-44D4-A5CA-12373668B982}" type="slidenum">
              <a:rPr lang="it-IT"/>
              <a:pPr>
                <a:defRPr/>
              </a:pPr>
              <a:t>‹N›</a:t>
            </a:fld>
            <a:endParaRPr lang="it-IT"/>
          </a:p>
        </p:txBody>
      </p:sp>
      <p:sp>
        <p:nvSpPr>
          <p:cNvPr id="9" name="Rectangle 14"/>
          <p:cNvSpPr>
            <a:spLocks noGrp="1" noChangeArrowheads="1"/>
          </p:cNvSpPr>
          <p:nvPr>
            <p:ph type="ftr" sz="quarter" idx="12"/>
          </p:nvPr>
        </p:nvSpPr>
        <p:spPr>
          <a:ln/>
        </p:spPr>
        <p:txBody>
          <a:bodyPr/>
          <a:lstStyle>
            <a:lvl1pPr>
              <a:defRPr/>
            </a:lvl1pPr>
          </a:lstStyle>
          <a:p>
            <a:pPr>
              <a:defRPr/>
            </a:pPr>
            <a:r>
              <a:rPr lang="it-IT" smtClean="0"/>
              <a:t>2013-2014</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dt" sz="half" idx="10"/>
          </p:nvPr>
        </p:nvSpPr>
        <p:spPr>
          <a:ln/>
        </p:spPr>
        <p:txBody>
          <a:bodyPr/>
          <a:lstStyle>
            <a:lvl1pPr>
              <a:defRPr/>
            </a:lvl1pPr>
          </a:lstStyle>
          <a:p>
            <a:pPr>
              <a:defRPr/>
            </a:pPr>
            <a:endParaRPr lang="it-IT"/>
          </a:p>
        </p:txBody>
      </p:sp>
      <p:sp>
        <p:nvSpPr>
          <p:cNvPr id="4" name="Rectangle 3"/>
          <p:cNvSpPr>
            <a:spLocks noGrp="1" noChangeArrowheads="1"/>
          </p:cNvSpPr>
          <p:nvPr>
            <p:ph type="sldNum" sz="quarter" idx="11"/>
          </p:nvPr>
        </p:nvSpPr>
        <p:spPr>
          <a:ln/>
        </p:spPr>
        <p:txBody>
          <a:bodyPr/>
          <a:lstStyle>
            <a:lvl1pPr>
              <a:defRPr/>
            </a:lvl1pPr>
          </a:lstStyle>
          <a:p>
            <a:pPr>
              <a:defRPr/>
            </a:pPr>
            <a:fld id="{2F835C18-6F6A-42E3-907B-70A58AC60AD1}" type="slidenum">
              <a:rPr lang="it-IT"/>
              <a:pPr>
                <a:defRPr/>
              </a:pPr>
              <a:t>‹N›</a:t>
            </a:fld>
            <a:endParaRPr lang="it-IT"/>
          </a:p>
        </p:txBody>
      </p:sp>
      <p:sp>
        <p:nvSpPr>
          <p:cNvPr id="5" name="Rectangle 14"/>
          <p:cNvSpPr>
            <a:spLocks noGrp="1" noChangeArrowheads="1"/>
          </p:cNvSpPr>
          <p:nvPr>
            <p:ph type="ftr" sz="quarter" idx="12"/>
          </p:nvPr>
        </p:nvSpPr>
        <p:spPr>
          <a:ln/>
        </p:spPr>
        <p:txBody>
          <a:bodyPr/>
          <a:lstStyle>
            <a:lvl1pPr>
              <a:defRPr/>
            </a:lvl1pPr>
          </a:lstStyle>
          <a:p>
            <a:pPr>
              <a:defRPr/>
            </a:pPr>
            <a:r>
              <a:rPr lang="it-IT" smtClean="0"/>
              <a:t>2013-2014</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it-IT"/>
          </a:p>
        </p:txBody>
      </p:sp>
      <p:sp>
        <p:nvSpPr>
          <p:cNvPr id="3" name="Rectangle 3"/>
          <p:cNvSpPr>
            <a:spLocks noGrp="1" noChangeArrowheads="1"/>
          </p:cNvSpPr>
          <p:nvPr>
            <p:ph type="sldNum" sz="quarter" idx="11"/>
          </p:nvPr>
        </p:nvSpPr>
        <p:spPr>
          <a:ln/>
        </p:spPr>
        <p:txBody>
          <a:bodyPr/>
          <a:lstStyle>
            <a:lvl1pPr>
              <a:defRPr/>
            </a:lvl1pPr>
          </a:lstStyle>
          <a:p>
            <a:pPr>
              <a:defRPr/>
            </a:pPr>
            <a:fld id="{C4F0AA12-9A56-4ADB-B575-6774DEEEEE19}" type="slidenum">
              <a:rPr lang="it-IT"/>
              <a:pPr>
                <a:defRPr/>
              </a:pPr>
              <a:t>‹N›</a:t>
            </a:fld>
            <a:endParaRPr lang="it-IT"/>
          </a:p>
        </p:txBody>
      </p:sp>
      <p:sp>
        <p:nvSpPr>
          <p:cNvPr id="4" name="Rectangle 14"/>
          <p:cNvSpPr>
            <a:spLocks noGrp="1" noChangeArrowheads="1"/>
          </p:cNvSpPr>
          <p:nvPr>
            <p:ph type="ftr" sz="quarter" idx="12"/>
          </p:nvPr>
        </p:nvSpPr>
        <p:spPr>
          <a:ln/>
        </p:spPr>
        <p:txBody>
          <a:bodyPr/>
          <a:lstStyle>
            <a:lvl1pPr>
              <a:defRPr/>
            </a:lvl1pPr>
          </a:lstStyle>
          <a:p>
            <a:pPr>
              <a:defRPr/>
            </a:pPr>
            <a:r>
              <a:rPr lang="it-IT" smtClean="0"/>
              <a:t>2013-2014</a:t>
            </a:r>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a:ln/>
        </p:spPr>
        <p:txBody>
          <a:bodyPr/>
          <a:lstStyle>
            <a:lvl1pPr>
              <a:defRPr/>
            </a:lvl1pPr>
          </a:lstStyle>
          <a:p>
            <a:pPr>
              <a:defRPr/>
            </a:pPr>
            <a:endParaRPr lang="it-IT"/>
          </a:p>
        </p:txBody>
      </p:sp>
      <p:sp>
        <p:nvSpPr>
          <p:cNvPr id="6" name="Rectangle 3"/>
          <p:cNvSpPr>
            <a:spLocks noGrp="1" noChangeArrowheads="1"/>
          </p:cNvSpPr>
          <p:nvPr>
            <p:ph type="sldNum" sz="quarter" idx="11"/>
          </p:nvPr>
        </p:nvSpPr>
        <p:spPr>
          <a:ln/>
        </p:spPr>
        <p:txBody>
          <a:bodyPr/>
          <a:lstStyle>
            <a:lvl1pPr>
              <a:defRPr/>
            </a:lvl1pPr>
          </a:lstStyle>
          <a:p>
            <a:pPr>
              <a:defRPr/>
            </a:pPr>
            <a:fld id="{B7BC88CE-47AA-43CF-A06F-BD17744738B3}" type="slidenum">
              <a:rPr lang="it-IT"/>
              <a:pPr>
                <a:defRPr/>
              </a:pPr>
              <a:t>‹N›</a:t>
            </a:fld>
            <a:endParaRPr lang="it-IT"/>
          </a:p>
        </p:txBody>
      </p:sp>
      <p:sp>
        <p:nvSpPr>
          <p:cNvPr id="7" name="Rectangle 14"/>
          <p:cNvSpPr>
            <a:spLocks noGrp="1" noChangeArrowheads="1"/>
          </p:cNvSpPr>
          <p:nvPr>
            <p:ph type="ftr" sz="quarter" idx="12"/>
          </p:nvPr>
        </p:nvSpPr>
        <p:spPr>
          <a:ln/>
        </p:spPr>
        <p:txBody>
          <a:bodyPr/>
          <a:lstStyle>
            <a:lvl1pPr>
              <a:defRPr/>
            </a:lvl1pPr>
          </a:lstStyle>
          <a:p>
            <a:pPr>
              <a:defRPr/>
            </a:pPr>
            <a:r>
              <a:rPr lang="it-IT" smtClean="0"/>
              <a:t>2013-2014</a:t>
            </a:r>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a:ln/>
        </p:spPr>
        <p:txBody>
          <a:bodyPr/>
          <a:lstStyle>
            <a:lvl1pPr>
              <a:defRPr/>
            </a:lvl1pPr>
          </a:lstStyle>
          <a:p>
            <a:pPr>
              <a:defRPr/>
            </a:pPr>
            <a:endParaRPr lang="it-IT"/>
          </a:p>
        </p:txBody>
      </p:sp>
      <p:sp>
        <p:nvSpPr>
          <p:cNvPr id="6" name="Rectangle 3"/>
          <p:cNvSpPr>
            <a:spLocks noGrp="1" noChangeArrowheads="1"/>
          </p:cNvSpPr>
          <p:nvPr>
            <p:ph type="sldNum" sz="quarter" idx="11"/>
          </p:nvPr>
        </p:nvSpPr>
        <p:spPr>
          <a:ln/>
        </p:spPr>
        <p:txBody>
          <a:bodyPr/>
          <a:lstStyle>
            <a:lvl1pPr>
              <a:defRPr/>
            </a:lvl1pPr>
          </a:lstStyle>
          <a:p>
            <a:pPr>
              <a:defRPr/>
            </a:pPr>
            <a:fld id="{FA2DBA05-7C4C-4934-BF84-BE61B263BD51}" type="slidenum">
              <a:rPr lang="it-IT"/>
              <a:pPr>
                <a:defRPr/>
              </a:pPr>
              <a:t>‹N›</a:t>
            </a:fld>
            <a:endParaRPr lang="it-IT"/>
          </a:p>
        </p:txBody>
      </p:sp>
      <p:sp>
        <p:nvSpPr>
          <p:cNvPr id="7" name="Rectangle 14"/>
          <p:cNvSpPr>
            <a:spLocks noGrp="1" noChangeArrowheads="1"/>
          </p:cNvSpPr>
          <p:nvPr>
            <p:ph type="ftr" sz="quarter" idx="12"/>
          </p:nvPr>
        </p:nvSpPr>
        <p:spPr>
          <a:ln/>
        </p:spPr>
        <p:txBody>
          <a:bodyPr/>
          <a:lstStyle>
            <a:lvl1pPr>
              <a:defRPr/>
            </a:lvl1pPr>
          </a:lstStyle>
          <a:p>
            <a:pPr>
              <a:defRPr/>
            </a:pPr>
            <a:r>
              <a:rPr lang="it-IT" smtClean="0"/>
              <a:t>2013-2014</a:t>
            </a: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it-IT"/>
          </a:p>
        </p:txBody>
      </p:sp>
      <p:sp>
        <p:nvSpPr>
          <p:cNvPr id="5325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51EF977F-CD2D-4D62-8C7F-B345A5E20F30}" type="slidenum">
              <a:rPr lang="it-IT"/>
              <a:pPr>
                <a:defRPr/>
              </a:pPr>
              <a:t>‹N›</a:t>
            </a:fld>
            <a:endParaRPr lang="it-IT"/>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5325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p>
            </p:txBody>
          </p:sp>
          <p:sp>
            <p:nvSpPr>
              <p:cNvPr id="5325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p>
            </p:txBody>
          </p:sp>
          <p:sp>
            <p:nvSpPr>
              <p:cNvPr id="5325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p>
            </p:txBody>
          </p:sp>
          <p:sp>
            <p:nvSpPr>
              <p:cNvPr id="5325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it-IT"/>
              </a:p>
            </p:txBody>
          </p:sp>
          <p:sp>
            <p:nvSpPr>
              <p:cNvPr id="5325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p>
            </p:txBody>
          </p:sp>
        </p:grpSp>
        <p:sp>
          <p:nvSpPr>
            <p:cNvPr id="5325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p>
          </p:txBody>
        </p:sp>
        <p:sp>
          <p:nvSpPr>
            <p:cNvPr id="5326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5326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5326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a:latin typeface="Arial" charset="0"/>
              </a:defRPr>
            </a:lvl1pPr>
          </a:lstStyle>
          <a:p>
            <a:pPr>
              <a:defRPr/>
            </a:pPr>
            <a:r>
              <a:rPr lang="it-IT" smtClean="0"/>
              <a:t>2013-2014</a:t>
            </a:r>
            <a:endParaRPr lang="it-IT"/>
          </a:p>
        </p:txBody>
      </p:sp>
      <p:sp>
        <p:nvSpPr>
          <p:cNvPr id="5326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dk2" tx1="lt1" bg2="dk1" tx2="lt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3261"/>
                                        </p:tgtEl>
                                        <p:attrNameLst>
                                          <p:attrName>style.visibility</p:attrName>
                                        </p:attrNameLst>
                                      </p:cBhvr>
                                      <p:to>
                                        <p:strVal val="visible"/>
                                      </p:to>
                                    </p:set>
                                    <p:animEffect transition="in" filter="dissolve">
                                      <p:cBhvr>
                                        <p:cTn id="7" dur="500"/>
                                        <p:tgtEl>
                                          <p:spTgt spid="5326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63">
                                            <p:txEl>
                                              <p:pRg st="0" end="0"/>
                                            </p:txEl>
                                          </p:spTgt>
                                        </p:tgtEl>
                                        <p:attrNameLst>
                                          <p:attrName>style.visibility</p:attrName>
                                        </p:attrNameLst>
                                      </p:cBhvr>
                                      <p:to>
                                        <p:strVal val="visible"/>
                                      </p:to>
                                    </p:set>
                                    <p:animEffect transition="in" filter="dissolve">
                                      <p:cBhvr>
                                        <p:cTn id="12" dur="500"/>
                                        <p:tgtEl>
                                          <p:spTgt spid="5326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3263">
                                            <p:txEl>
                                              <p:pRg st="1" end="1"/>
                                            </p:txEl>
                                          </p:spTgt>
                                        </p:tgtEl>
                                        <p:attrNameLst>
                                          <p:attrName>style.visibility</p:attrName>
                                        </p:attrNameLst>
                                      </p:cBhvr>
                                      <p:to>
                                        <p:strVal val="visible"/>
                                      </p:to>
                                    </p:set>
                                    <p:animEffect transition="in" filter="dissolve">
                                      <p:cBhvr>
                                        <p:cTn id="15" dur="500"/>
                                        <p:tgtEl>
                                          <p:spTgt spid="5326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3263">
                                            <p:txEl>
                                              <p:pRg st="2" end="2"/>
                                            </p:txEl>
                                          </p:spTgt>
                                        </p:tgtEl>
                                        <p:attrNameLst>
                                          <p:attrName>style.visibility</p:attrName>
                                        </p:attrNameLst>
                                      </p:cBhvr>
                                      <p:to>
                                        <p:strVal val="visible"/>
                                      </p:to>
                                    </p:set>
                                    <p:animEffect transition="in" filter="dissolve">
                                      <p:cBhvr>
                                        <p:cTn id="18" dur="500"/>
                                        <p:tgtEl>
                                          <p:spTgt spid="5326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3263">
                                            <p:txEl>
                                              <p:pRg st="3" end="3"/>
                                            </p:txEl>
                                          </p:spTgt>
                                        </p:tgtEl>
                                        <p:attrNameLst>
                                          <p:attrName>style.visibility</p:attrName>
                                        </p:attrNameLst>
                                      </p:cBhvr>
                                      <p:to>
                                        <p:strVal val="visible"/>
                                      </p:to>
                                    </p:set>
                                    <p:animEffect transition="in" filter="dissolve">
                                      <p:cBhvr>
                                        <p:cTn id="21" dur="500"/>
                                        <p:tgtEl>
                                          <p:spTgt spid="5326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3263">
                                            <p:txEl>
                                              <p:pRg st="4" end="4"/>
                                            </p:txEl>
                                          </p:spTgt>
                                        </p:tgtEl>
                                        <p:attrNameLst>
                                          <p:attrName>style.visibility</p:attrName>
                                        </p:attrNameLst>
                                      </p:cBhvr>
                                      <p:to>
                                        <p:strVal val="visible"/>
                                      </p:to>
                                    </p:set>
                                    <p:animEffect transition="in" filter="dissolve">
                                      <p:cBhvr>
                                        <p:cTn id="24" dur="500"/>
                                        <p:tgtEl>
                                          <p:spTgt spid="532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1" grpId="0"/>
      <p:bldP spid="53263" grpId="0" build="p">
        <p:tmplLst>
          <p:tmpl lvl="1">
            <p:tnLst>
              <p:par>
                <p:cTn presetID="9" presetClass="entr" presetSubtype="0" fill="hold" nodeType="clickEffect">
                  <p:stCondLst>
                    <p:cond delay="0"/>
                  </p:stCondLst>
                  <p:childTnLst>
                    <p:set>
                      <p:cBhvr>
                        <p:cTn dur="1" fill="hold">
                          <p:stCondLst>
                            <p:cond delay="0"/>
                          </p:stCondLst>
                        </p:cTn>
                        <p:tgtEl>
                          <p:spTgt spid="53263"/>
                        </p:tgtEl>
                        <p:attrNameLst>
                          <p:attrName>style.visibility</p:attrName>
                        </p:attrNameLst>
                      </p:cBhvr>
                      <p:to>
                        <p:strVal val="visible"/>
                      </p:to>
                    </p:set>
                    <p:animEffect transition="in" filter="dissolve">
                      <p:cBhvr>
                        <p:cTn dur="500"/>
                        <p:tgtEl>
                          <p:spTgt spid="53263"/>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53263"/>
                        </p:tgtEl>
                        <p:attrNameLst>
                          <p:attrName>style.visibility</p:attrName>
                        </p:attrNameLst>
                      </p:cBhvr>
                      <p:to>
                        <p:strVal val="visible"/>
                      </p:to>
                    </p:set>
                    <p:animEffect transition="in" filter="dissolve">
                      <p:cBhvr>
                        <p:cTn dur="500"/>
                        <p:tgtEl>
                          <p:spTgt spid="53263"/>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53263"/>
                        </p:tgtEl>
                        <p:attrNameLst>
                          <p:attrName>style.visibility</p:attrName>
                        </p:attrNameLst>
                      </p:cBhvr>
                      <p:to>
                        <p:strVal val="visible"/>
                      </p:to>
                    </p:set>
                    <p:animEffect transition="in" filter="dissolve">
                      <p:cBhvr>
                        <p:cTn dur="500"/>
                        <p:tgtEl>
                          <p:spTgt spid="53263"/>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53263"/>
                        </p:tgtEl>
                        <p:attrNameLst>
                          <p:attrName>style.visibility</p:attrName>
                        </p:attrNameLst>
                      </p:cBhvr>
                      <p:to>
                        <p:strVal val="visible"/>
                      </p:to>
                    </p:set>
                    <p:animEffect transition="in" filter="dissolve">
                      <p:cBhvr>
                        <p:cTn dur="500"/>
                        <p:tgtEl>
                          <p:spTgt spid="53263"/>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53263"/>
                        </p:tgtEl>
                        <p:attrNameLst>
                          <p:attrName>style.visibility</p:attrName>
                        </p:attrNameLst>
                      </p:cBhvr>
                      <p:to>
                        <p:strVal val="visible"/>
                      </p:to>
                    </p:set>
                    <p:animEffect transition="in" filter="dissolve">
                      <p:cBhvr>
                        <p:cTn dur="500"/>
                        <p:tgtEl>
                          <p:spTgt spid="53263"/>
                        </p:tgtEl>
                      </p:cBhvr>
                    </p:animEffect>
                  </p:childTnLst>
                </p:cTn>
              </p:par>
            </p:tnLst>
          </p:tmpl>
        </p:tmplLst>
      </p:bldP>
    </p:bldLst>
  </p:timing>
  <p:hf hd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eur-lex.europa.eu/LexUriServ/LexUriServ.do?uri=CELEX:52010DC2020:IT:NO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ec.europa.eu/social/main.jsp?catId=102&amp;langId=i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europa.eu/legislation_summaries/employment_and_social_policy/social_inclusion_fight_against_poverty/em0011_it.htm"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sz="quarter"/>
          </p:nvPr>
        </p:nvSpPr>
        <p:spPr>
          <a:xfrm>
            <a:off x="285720" y="500042"/>
            <a:ext cx="8501122" cy="2357454"/>
          </a:xfrm>
        </p:spPr>
        <p:txBody>
          <a:bodyPr/>
          <a:lstStyle/>
          <a:p>
            <a:r>
              <a:rPr lang="en-US" sz="3000" dirty="0" smtClean="0"/>
              <a:t>Learning </a:t>
            </a:r>
            <a:r>
              <a:rPr lang="en-US" sz="3000" dirty="0" err="1" smtClean="0"/>
              <a:t>Programme</a:t>
            </a:r>
            <a:r>
              <a:rPr lang="en-US" sz="3000" dirty="0" smtClean="0"/>
              <a:t> – Jean Monnet </a:t>
            </a:r>
            <a:r>
              <a:rPr lang="en-US" sz="3000" dirty="0" err="1" smtClean="0"/>
              <a:t>Programme</a:t>
            </a:r>
            <a:r>
              <a:rPr lang="en-US" sz="3000" dirty="0" smtClean="0"/>
              <a:t>, Key </a:t>
            </a:r>
            <a:r>
              <a:rPr lang="en-US" sz="3000" dirty="0" smtClean="0"/>
              <a:t>Activity </a:t>
            </a:r>
            <a:r>
              <a:rPr lang="en-US" sz="3000" dirty="0" smtClean="0"/>
              <a:t>1 </a:t>
            </a:r>
            <a:br>
              <a:rPr lang="en-US" sz="3000" dirty="0" smtClean="0"/>
            </a:br>
            <a:r>
              <a:rPr lang="en-US" sz="3000" dirty="0" smtClean="0"/>
              <a:t>Information and Research Activities for </a:t>
            </a:r>
            <a:br>
              <a:rPr lang="en-US" sz="3000" dirty="0" smtClean="0"/>
            </a:br>
            <a:r>
              <a:rPr lang="en-US" sz="3000" dirty="0" smtClean="0"/>
              <a:t>“Learning EU at School”</a:t>
            </a:r>
            <a:endParaRPr lang="it-IT" sz="3000" dirty="0" smtClean="0"/>
          </a:p>
        </p:txBody>
      </p:sp>
      <p:sp>
        <p:nvSpPr>
          <p:cNvPr id="3" name="Sottotitolo 2"/>
          <p:cNvSpPr>
            <a:spLocks noGrp="1"/>
          </p:cNvSpPr>
          <p:nvPr>
            <p:ph type="subTitle" sz="quarter" idx="1"/>
          </p:nvPr>
        </p:nvSpPr>
        <p:spPr>
          <a:xfrm>
            <a:off x="500034" y="3214686"/>
            <a:ext cx="8286808" cy="1752600"/>
          </a:xfrm>
        </p:spPr>
        <p:txBody>
          <a:bodyPr/>
          <a:lstStyle/>
          <a:p>
            <a:r>
              <a:rPr lang="it-IT" sz="6000" dirty="0" err="1" smtClean="0">
                <a:solidFill>
                  <a:srgbClr val="FF0000"/>
                </a:solidFill>
              </a:rPr>
              <a:t>Democracy</a:t>
            </a:r>
            <a:r>
              <a:rPr lang="it-IT" sz="6000" dirty="0" smtClean="0">
                <a:solidFill>
                  <a:srgbClr val="FF0000"/>
                </a:solidFill>
              </a:rPr>
              <a:t>, </a:t>
            </a:r>
            <a:r>
              <a:rPr lang="it-IT" sz="6000" dirty="0" err="1" smtClean="0">
                <a:solidFill>
                  <a:srgbClr val="FF0000"/>
                </a:solidFill>
              </a:rPr>
              <a:t>Citizenship</a:t>
            </a:r>
            <a:r>
              <a:rPr lang="it-IT" sz="6000" dirty="0" smtClean="0">
                <a:solidFill>
                  <a:srgbClr val="FF0000"/>
                </a:solidFill>
              </a:rPr>
              <a:t> and World Economy</a:t>
            </a:r>
            <a:endParaRPr lang="it-IT" sz="6000" dirty="0">
              <a:solidFill>
                <a:srgbClr val="FF0000"/>
              </a:solidFill>
            </a:endParaRPr>
          </a:p>
        </p:txBody>
      </p:sp>
      <p:sp>
        <p:nvSpPr>
          <p:cNvPr id="4" name="Segnaposto piè di pagina 3"/>
          <p:cNvSpPr>
            <a:spLocks noGrp="1"/>
          </p:cNvSpPr>
          <p:nvPr>
            <p:ph type="ftr" sz="quarter" idx="11"/>
          </p:nvPr>
        </p:nvSpPr>
        <p:spPr/>
        <p:txBody>
          <a:bodyPr/>
          <a:lstStyle/>
          <a:p>
            <a:pPr>
              <a:defRPr/>
            </a:pPr>
            <a:r>
              <a:rPr lang="it-IT" smtClean="0"/>
              <a:t>2013-2014</a:t>
            </a:r>
            <a:endParaRPr lang="it-IT" dirty="0"/>
          </a:p>
        </p:txBody>
      </p:sp>
      <p:sp>
        <p:nvSpPr>
          <p:cNvPr id="5" name="Segnaposto numero diapositiva 4"/>
          <p:cNvSpPr>
            <a:spLocks noGrp="1"/>
          </p:cNvSpPr>
          <p:nvPr>
            <p:ph type="sldNum" sz="quarter" idx="12"/>
          </p:nvPr>
        </p:nvSpPr>
        <p:spPr/>
        <p:txBody>
          <a:bodyPr/>
          <a:lstStyle/>
          <a:p>
            <a:pPr>
              <a:defRPr/>
            </a:pPr>
            <a:fld id="{5B4C0381-3BFF-4121-9F5F-5A5C0C82A096}" type="slidenum">
              <a:rPr lang="it-IT" smtClean="0"/>
              <a:pPr>
                <a:defRPr/>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numero diapositiva 4"/>
          <p:cNvSpPr>
            <a:spLocks noGrp="1"/>
          </p:cNvSpPr>
          <p:nvPr>
            <p:ph type="sldNum" sz="quarter" idx="11"/>
          </p:nvPr>
        </p:nvSpPr>
        <p:spPr>
          <a:noFill/>
        </p:spPr>
        <p:txBody>
          <a:bodyPr/>
          <a:lstStyle/>
          <a:p>
            <a:fld id="{FAFF4F33-34FC-443C-8E60-10723C7D0626}" type="slidenum">
              <a:rPr lang="it-IT" smtClean="0">
                <a:latin typeface="Arial" pitchFamily="34" charset="0"/>
              </a:rPr>
              <a:pPr/>
              <a:t>10</a:t>
            </a:fld>
            <a:endParaRPr lang="it-IT" smtClean="0">
              <a:latin typeface="Arial" pitchFamily="34" charset="0"/>
            </a:endParaRPr>
          </a:p>
        </p:txBody>
      </p:sp>
      <p:sp>
        <p:nvSpPr>
          <p:cNvPr id="5122" name="Rectangle 2"/>
          <p:cNvSpPr>
            <a:spLocks noGrp="1" noRot="1" noChangeArrowheads="1"/>
          </p:cNvSpPr>
          <p:nvPr>
            <p:ph type="title"/>
          </p:nvPr>
        </p:nvSpPr>
        <p:spPr/>
        <p:txBody>
          <a:bodyPr/>
          <a:lstStyle/>
          <a:p>
            <a:pPr eaLnBrk="1" hangingPunct="1">
              <a:defRPr/>
            </a:pPr>
            <a:r>
              <a:rPr lang="it-IT" sz="3200" b="0" smtClean="0"/>
              <a:t>IMPORTANTE è l’intrecciarsi degli eventi</a:t>
            </a:r>
          </a:p>
        </p:txBody>
      </p:sp>
      <p:sp>
        <p:nvSpPr>
          <p:cNvPr id="5123" name="Rectangle 3"/>
          <p:cNvSpPr>
            <a:spLocks noGrp="1" noChangeArrowheads="1"/>
          </p:cNvSpPr>
          <p:nvPr>
            <p:ph type="body" idx="1"/>
          </p:nvPr>
        </p:nvSpPr>
        <p:spPr/>
        <p:txBody>
          <a:bodyPr/>
          <a:lstStyle/>
          <a:p>
            <a:pPr eaLnBrk="1" hangingPunct="1">
              <a:defRPr/>
            </a:pPr>
            <a:r>
              <a:rPr lang="it-IT" sz="2400" b="1" smtClean="0"/>
              <a:t>Tra settembre 2007 e febbraio 2009</a:t>
            </a:r>
            <a:r>
              <a:rPr lang="it-IT" sz="2400" smtClean="0"/>
              <a:t>: la Borsa crolla, perdendo oltre il 50% del suo valore (il 15/20% del PIL mondiale)</a:t>
            </a:r>
          </a:p>
          <a:p>
            <a:pPr eaLnBrk="1" hangingPunct="1">
              <a:defRPr/>
            </a:pPr>
            <a:endParaRPr lang="it-IT" sz="2400" smtClean="0"/>
          </a:p>
          <a:p>
            <a:pPr eaLnBrk="1" hangingPunct="1">
              <a:defRPr/>
            </a:pPr>
            <a:r>
              <a:rPr lang="it-IT" sz="2400" b="1" smtClean="0"/>
              <a:t>Nei trimestri centrali del 2009</a:t>
            </a:r>
            <a:r>
              <a:rPr lang="it-IT" sz="2400" smtClean="0"/>
              <a:t>: timida ripresa delle quotazioni di Borsa senza reale ripresa dell’economia reale </a:t>
            </a:r>
            <a:r>
              <a:rPr lang="it-IT" sz="2400" u="sng" smtClean="0"/>
              <a:t>(occupazione diminuisce)</a:t>
            </a:r>
          </a:p>
          <a:p>
            <a:pPr eaLnBrk="1" hangingPunct="1">
              <a:defRPr/>
            </a:pPr>
            <a:endParaRPr lang="it-IT" sz="2400" u="sng" smtClean="0"/>
          </a:p>
          <a:p>
            <a:pPr eaLnBrk="1" hangingPunct="1">
              <a:defRPr/>
            </a:pPr>
            <a:r>
              <a:rPr lang="it-IT" sz="2400" b="1" u="sng" smtClean="0"/>
              <a:t>Segue una caduta generale:</a:t>
            </a:r>
            <a:r>
              <a:rPr lang="it-IT" sz="2400" smtClean="0"/>
              <a:t> forti perdite dei detentori di azioni; rallentamento della produzione; crescita della disoccupazione e del malessere sociale.</a:t>
            </a:r>
          </a:p>
          <a:p>
            <a:pPr eaLnBrk="1" hangingPunct="1">
              <a:defRPr/>
            </a:pPr>
            <a:endParaRPr lang="it-IT" sz="2400"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numero diapositiva 4"/>
          <p:cNvSpPr>
            <a:spLocks noGrp="1"/>
          </p:cNvSpPr>
          <p:nvPr>
            <p:ph type="sldNum" sz="quarter" idx="11"/>
          </p:nvPr>
        </p:nvSpPr>
        <p:spPr>
          <a:noFill/>
        </p:spPr>
        <p:txBody>
          <a:bodyPr/>
          <a:lstStyle/>
          <a:p>
            <a:fld id="{5EBF5DA8-943E-42EA-90C7-768172F1F37E}" type="slidenum">
              <a:rPr lang="it-IT" smtClean="0">
                <a:latin typeface="Arial" pitchFamily="34" charset="0"/>
              </a:rPr>
              <a:pPr/>
              <a:t>11</a:t>
            </a:fld>
            <a:endParaRPr lang="it-IT" smtClean="0">
              <a:latin typeface="Arial" pitchFamily="34" charset="0"/>
            </a:endParaRPr>
          </a:p>
        </p:txBody>
      </p:sp>
      <p:sp>
        <p:nvSpPr>
          <p:cNvPr id="17410" name="Rectangle 2"/>
          <p:cNvSpPr>
            <a:spLocks noGrp="1" noRot="1" noChangeArrowheads="1"/>
          </p:cNvSpPr>
          <p:nvPr>
            <p:ph type="title"/>
          </p:nvPr>
        </p:nvSpPr>
        <p:spPr/>
        <p:txBody>
          <a:bodyPr/>
          <a:lstStyle/>
          <a:p>
            <a:pPr eaLnBrk="1" hangingPunct="1">
              <a:defRPr/>
            </a:pPr>
            <a:r>
              <a:rPr lang="it-IT" smtClean="0"/>
              <a:t>In Europa </a:t>
            </a:r>
          </a:p>
        </p:txBody>
      </p:sp>
      <p:sp>
        <p:nvSpPr>
          <p:cNvPr id="17411" name="Rectangle 3"/>
          <p:cNvSpPr>
            <a:spLocks noGrp="1" noChangeArrowheads="1"/>
          </p:cNvSpPr>
          <p:nvPr>
            <p:ph type="body" idx="1"/>
          </p:nvPr>
        </p:nvSpPr>
        <p:spPr/>
        <p:txBody>
          <a:bodyPr/>
          <a:lstStyle/>
          <a:p>
            <a:pPr eaLnBrk="1" hangingPunct="1">
              <a:defRPr/>
            </a:pPr>
            <a:r>
              <a:rPr lang="it-IT" smtClean="0"/>
              <a:t> I Paesi bassi decidono di salvare il Gruppo Fortis</a:t>
            </a:r>
          </a:p>
          <a:p>
            <a:pPr eaLnBrk="1" hangingPunct="1">
              <a:buFont typeface="Wingdings" pitchFamily="2" charset="2"/>
              <a:buNone/>
              <a:defRPr/>
            </a:pPr>
            <a:endParaRPr lang="it-IT" smtClean="0"/>
          </a:p>
          <a:p>
            <a:pPr eaLnBrk="1" hangingPunct="1">
              <a:defRPr/>
            </a:pPr>
            <a:r>
              <a:rPr lang="it-IT" b="1" smtClean="0"/>
              <a:t>R.U. nazionalizza Bradford &amp; Bingley</a:t>
            </a:r>
          </a:p>
          <a:p>
            <a:pPr eaLnBrk="1" hangingPunct="1">
              <a:buFont typeface="Wingdings" pitchFamily="2" charset="2"/>
              <a:buNone/>
              <a:defRPr/>
            </a:pPr>
            <a:endParaRPr lang="it-IT" b="1" smtClean="0"/>
          </a:p>
          <a:p>
            <a:pPr eaLnBrk="1" hangingPunct="1">
              <a:defRPr/>
            </a:pPr>
            <a:r>
              <a:rPr lang="it-IT" smtClean="0"/>
              <a:t>Interventi in Francia e Germania</a:t>
            </a:r>
          </a:p>
          <a:p>
            <a:pPr eaLnBrk="1" hangingPunct="1">
              <a:buFont typeface="Wingdings" pitchFamily="2" charset="2"/>
              <a:buNone/>
              <a:defRPr/>
            </a:pPr>
            <a:endParaRPr lang="it-IT" smtClean="0"/>
          </a:p>
          <a:p>
            <a:pPr eaLnBrk="1" hangingPunct="1">
              <a:defRPr/>
            </a:pPr>
            <a:endParaRPr lang="it-IT"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4"/>
          <p:cNvSpPr>
            <a:spLocks noGrp="1"/>
          </p:cNvSpPr>
          <p:nvPr>
            <p:ph type="sldNum" sz="quarter" idx="11"/>
          </p:nvPr>
        </p:nvSpPr>
        <p:spPr>
          <a:noFill/>
        </p:spPr>
        <p:txBody>
          <a:bodyPr/>
          <a:lstStyle/>
          <a:p>
            <a:fld id="{E1EA8A09-0595-479B-B40C-93E24C2EBB1D}" type="slidenum">
              <a:rPr lang="it-IT" smtClean="0">
                <a:latin typeface="Arial" pitchFamily="34" charset="0"/>
              </a:rPr>
              <a:pPr/>
              <a:t>12</a:t>
            </a:fld>
            <a:endParaRPr lang="it-IT" smtClean="0">
              <a:latin typeface="Arial" pitchFamily="34" charset="0"/>
            </a:endParaRPr>
          </a:p>
        </p:txBody>
      </p:sp>
      <p:sp>
        <p:nvSpPr>
          <p:cNvPr id="22530" name="Rectangle 2"/>
          <p:cNvSpPr>
            <a:spLocks noGrp="1" noRot="1" noChangeArrowheads="1"/>
          </p:cNvSpPr>
          <p:nvPr>
            <p:ph type="title"/>
          </p:nvPr>
        </p:nvSpPr>
        <p:spPr/>
        <p:txBody>
          <a:bodyPr/>
          <a:lstStyle/>
          <a:p>
            <a:pPr eaLnBrk="1" hangingPunct="1">
              <a:defRPr/>
            </a:pPr>
            <a:r>
              <a:rPr lang="it-IT" smtClean="0"/>
              <a:t>In Europa e in Italia</a:t>
            </a:r>
          </a:p>
        </p:txBody>
      </p:sp>
      <p:sp>
        <p:nvSpPr>
          <p:cNvPr id="22531" name="Rectangle 3"/>
          <p:cNvSpPr>
            <a:spLocks noGrp="1" noChangeArrowheads="1"/>
          </p:cNvSpPr>
          <p:nvPr>
            <p:ph type="body" idx="1"/>
          </p:nvPr>
        </p:nvSpPr>
        <p:spPr/>
        <p:txBody>
          <a:bodyPr/>
          <a:lstStyle/>
          <a:p>
            <a:pPr eaLnBrk="1" hangingPunct="1">
              <a:defRPr/>
            </a:pPr>
            <a:r>
              <a:rPr lang="it-IT" smtClean="0"/>
              <a:t>Diminuzione della crescita</a:t>
            </a:r>
          </a:p>
          <a:p>
            <a:pPr eaLnBrk="1" hangingPunct="1">
              <a:defRPr/>
            </a:pPr>
            <a:r>
              <a:rPr lang="it-IT" smtClean="0"/>
              <a:t>Aumento del disavanzo di bilancio e del debito pubblico</a:t>
            </a:r>
          </a:p>
          <a:p>
            <a:pPr eaLnBrk="1" hangingPunct="1">
              <a:defRPr/>
            </a:pPr>
            <a:r>
              <a:rPr lang="it-IT" smtClean="0"/>
              <a:t>Stagnazione</a:t>
            </a:r>
          </a:p>
          <a:p>
            <a:pPr eaLnBrk="1" hangingPunct="1">
              <a:defRPr/>
            </a:pPr>
            <a:r>
              <a:rPr lang="it-IT" smtClean="0"/>
              <a:t>Recessione economica (perdite fino al 5% annuo)</a:t>
            </a:r>
          </a:p>
          <a:p>
            <a:pPr eaLnBrk="1" hangingPunct="1">
              <a:defRPr/>
            </a:pPr>
            <a:r>
              <a:rPr lang="it-IT" smtClean="0"/>
              <a:t>Aumento della disoccupazione</a:t>
            </a:r>
          </a:p>
          <a:p>
            <a:pPr eaLnBrk="1" hangingPunct="1">
              <a:defRPr/>
            </a:pPr>
            <a:r>
              <a:rPr lang="it-IT" smtClean="0"/>
              <a:t>Malessere sociale</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4"/>
          <p:cNvSpPr>
            <a:spLocks noGrp="1"/>
          </p:cNvSpPr>
          <p:nvPr>
            <p:ph type="sldNum" sz="quarter" idx="11"/>
          </p:nvPr>
        </p:nvSpPr>
        <p:spPr>
          <a:noFill/>
        </p:spPr>
        <p:txBody>
          <a:bodyPr/>
          <a:lstStyle/>
          <a:p>
            <a:fld id="{57CC9B8F-FB3D-4DBE-990B-EC8FA6664315}" type="slidenum">
              <a:rPr lang="it-IT" smtClean="0">
                <a:latin typeface="Arial" pitchFamily="34" charset="0"/>
              </a:rPr>
              <a:pPr/>
              <a:t>13</a:t>
            </a:fld>
            <a:endParaRPr lang="it-IT" smtClean="0">
              <a:latin typeface="Arial" pitchFamily="34" charset="0"/>
            </a:endParaRPr>
          </a:p>
        </p:txBody>
      </p:sp>
      <p:sp>
        <p:nvSpPr>
          <p:cNvPr id="18434" name="Rectangle 2"/>
          <p:cNvSpPr>
            <a:spLocks noGrp="1" noRot="1" noChangeArrowheads="1"/>
          </p:cNvSpPr>
          <p:nvPr>
            <p:ph type="title"/>
          </p:nvPr>
        </p:nvSpPr>
        <p:spPr>
          <a:xfrm>
            <a:off x="457200" y="274638"/>
            <a:ext cx="8229600" cy="774700"/>
          </a:xfrm>
        </p:spPr>
        <p:txBody>
          <a:bodyPr/>
          <a:lstStyle/>
          <a:p>
            <a:pPr eaLnBrk="1" hangingPunct="1">
              <a:defRPr/>
            </a:pPr>
            <a:r>
              <a:rPr lang="it-IT" smtClean="0"/>
              <a:t>Sistema Bancario Italiano</a:t>
            </a:r>
          </a:p>
        </p:txBody>
      </p:sp>
      <p:sp>
        <p:nvSpPr>
          <p:cNvPr id="18435" name="Rectangle 3"/>
          <p:cNvSpPr>
            <a:spLocks noGrp="1" noChangeArrowheads="1"/>
          </p:cNvSpPr>
          <p:nvPr>
            <p:ph type="body" idx="1"/>
          </p:nvPr>
        </p:nvSpPr>
        <p:spPr/>
        <p:txBody>
          <a:bodyPr/>
          <a:lstStyle/>
          <a:p>
            <a:pPr eaLnBrk="1" hangingPunct="1">
              <a:defRPr/>
            </a:pPr>
            <a:r>
              <a:rPr lang="it-IT" smtClean="0"/>
              <a:t>Banche orientate su settori tradizionali</a:t>
            </a:r>
          </a:p>
          <a:p>
            <a:pPr eaLnBrk="1" hangingPunct="1">
              <a:defRPr/>
            </a:pPr>
            <a:r>
              <a:rPr lang="it-IT" smtClean="0"/>
              <a:t>Consolidamento in Europa dell’Est</a:t>
            </a:r>
          </a:p>
          <a:p>
            <a:pPr eaLnBrk="1" hangingPunct="1">
              <a:defRPr/>
            </a:pPr>
            <a:r>
              <a:rPr lang="it-IT" smtClean="0"/>
              <a:t>Scarsissima presenza di Mutui subprime</a:t>
            </a:r>
          </a:p>
          <a:p>
            <a:pPr eaLnBrk="1" hangingPunct="1">
              <a:defRPr/>
            </a:pPr>
            <a:r>
              <a:rPr lang="it-IT" smtClean="0"/>
              <a:t>Clientela per il 50 % locale contro un 36% zona euro</a:t>
            </a:r>
          </a:p>
          <a:p>
            <a:pPr eaLnBrk="1" hangingPunct="1">
              <a:defRPr/>
            </a:pPr>
            <a:r>
              <a:rPr lang="it-IT" smtClean="0"/>
              <a:t>Rischi connessi alla cartolarizzazione e acquisto titoli dal mercato finanziario (alcuni titoli c.c. tossici)</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4"/>
          <p:cNvSpPr>
            <a:spLocks noGrp="1"/>
          </p:cNvSpPr>
          <p:nvPr>
            <p:ph type="sldNum" sz="quarter" idx="11"/>
          </p:nvPr>
        </p:nvSpPr>
        <p:spPr>
          <a:noFill/>
        </p:spPr>
        <p:txBody>
          <a:bodyPr/>
          <a:lstStyle/>
          <a:p>
            <a:fld id="{BDB81FCF-0664-463F-943A-6F436C51C096}" type="slidenum">
              <a:rPr lang="it-IT" smtClean="0">
                <a:latin typeface="Arial" pitchFamily="34" charset="0"/>
              </a:rPr>
              <a:pPr/>
              <a:t>14</a:t>
            </a:fld>
            <a:endParaRPr lang="it-IT" smtClean="0">
              <a:latin typeface="Arial" pitchFamily="34" charset="0"/>
            </a:endParaRPr>
          </a:p>
        </p:txBody>
      </p:sp>
      <p:sp>
        <p:nvSpPr>
          <p:cNvPr id="12290" name="Rectangle 2"/>
          <p:cNvSpPr>
            <a:spLocks noGrp="1" noRot="1" noChangeArrowheads="1"/>
          </p:cNvSpPr>
          <p:nvPr>
            <p:ph type="title"/>
          </p:nvPr>
        </p:nvSpPr>
        <p:spPr/>
        <p:txBody>
          <a:bodyPr/>
          <a:lstStyle/>
          <a:p>
            <a:pPr eaLnBrk="1" hangingPunct="1">
              <a:defRPr/>
            </a:pPr>
            <a:r>
              <a:rPr lang="it-IT" smtClean="0"/>
              <a:t>Studio della “ricchezza delle nazioni”</a:t>
            </a:r>
          </a:p>
        </p:txBody>
      </p:sp>
      <p:sp>
        <p:nvSpPr>
          <p:cNvPr id="12291" name="Rectangle 3"/>
          <p:cNvSpPr>
            <a:spLocks noGrp="1" noChangeArrowheads="1"/>
          </p:cNvSpPr>
          <p:nvPr>
            <p:ph type="body" idx="1"/>
          </p:nvPr>
        </p:nvSpPr>
        <p:spPr/>
        <p:txBody>
          <a:bodyPr/>
          <a:lstStyle/>
          <a:p>
            <a:pPr eaLnBrk="1" hangingPunct="1">
              <a:defRPr/>
            </a:pPr>
            <a:r>
              <a:rPr lang="it-IT" smtClean="0"/>
              <a:t>Spiega i motivi per cui alcuni paesi sono più ricchi di altri:</a:t>
            </a:r>
          </a:p>
          <a:p>
            <a:pPr eaLnBrk="1" hangingPunct="1">
              <a:buFont typeface="Wingdings" pitchFamily="2" charset="2"/>
              <a:buNone/>
              <a:defRPr/>
            </a:pPr>
            <a:r>
              <a:rPr lang="it-IT" smtClean="0"/>
              <a:t>	-  </a:t>
            </a:r>
            <a:r>
              <a:rPr lang="it-IT" sz="2400" smtClean="0"/>
              <a:t>vicende tecnologiche, culturali, politiche, istituzionali che ne</a:t>
            </a:r>
          </a:p>
          <a:p>
            <a:pPr eaLnBrk="1" hangingPunct="1">
              <a:buFont typeface="Wingdings" pitchFamily="2" charset="2"/>
              <a:buNone/>
              <a:defRPr/>
            </a:pPr>
            <a:r>
              <a:rPr lang="it-IT" sz="2400" smtClean="0"/>
              <a:t>         hanno segnato (o che ne segnano) il percorso;</a:t>
            </a:r>
            <a:endParaRPr lang="it-IT" sz="2800" smtClean="0"/>
          </a:p>
          <a:p>
            <a:pPr lvl="1" eaLnBrk="1" hangingPunct="1">
              <a:buFontTx/>
              <a:buChar char="-"/>
              <a:defRPr/>
            </a:pPr>
            <a:r>
              <a:rPr lang="it-IT" sz="2400" smtClean="0"/>
              <a:t>Mutamenti nel costume, ad es. negli USA, con la guerra mondiale: massiccio ingresso delle donne nel mondo del lavoro;</a:t>
            </a:r>
          </a:p>
          <a:p>
            <a:pPr lvl="1" eaLnBrk="1" hangingPunct="1">
              <a:buFontTx/>
              <a:buChar char="-"/>
              <a:defRPr/>
            </a:pPr>
            <a:r>
              <a:rPr lang="it-IT" sz="2400" smtClean="0"/>
              <a:t>Problema ecologico: una crescita più rapida fornisce più risorse per affrontarlo</a:t>
            </a:r>
          </a:p>
          <a:p>
            <a:pPr lvl="1" eaLnBrk="1" hangingPunct="1">
              <a:buFontTx/>
              <a:buNone/>
              <a:defRPr/>
            </a:pPr>
            <a:endParaRPr lang="it-IT" sz="2400" smtClean="0"/>
          </a:p>
          <a:p>
            <a:pPr lvl="1" eaLnBrk="1" hangingPunct="1">
              <a:buFontTx/>
              <a:buChar char="-"/>
              <a:defRPr/>
            </a:pPr>
            <a:endParaRPr lang="it-IT" sz="2400" smtClean="0"/>
          </a:p>
          <a:p>
            <a:pPr lvl="1" eaLnBrk="1" hangingPunct="1">
              <a:buFont typeface="Wingdings" pitchFamily="2" charset="2"/>
              <a:buNone/>
              <a:defRPr/>
            </a:pPr>
            <a:endParaRPr lang="it-IT" sz="2400"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4"/>
          <p:cNvSpPr>
            <a:spLocks noGrp="1"/>
          </p:cNvSpPr>
          <p:nvPr>
            <p:ph type="sldNum" sz="quarter" idx="11"/>
          </p:nvPr>
        </p:nvSpPr>
        <p:spPr>
          <a:noFill/>
        </p:spPr>
        <p:txBody>
          <a:bodyPr/>
          <a:lstStyle/>
          <a:p>
            <a:fld id="{81BC1815-A117-4C69-ACE3-FBF28DB19672}" type="slidenum">
              <a:rPr lang="it-IT" smtClean="0">
                <a:latin typeface="Arial" pitchFamily="34" charset="0"/>
              </a:rPr>
              <a:pPr/>
              <a:t>15</a:t>
            </a:fld>
            <a:endParaRPr lang="it-IT" smtClean="0">
              <a:latin typeface="Arial" pitchFamily="34" charset="0"/>
            </a:endParaRPr>
          </a:p>
        </p:txBody>
      </p:sp>
      <p:sp>
        <p:nvSpPr>
          <p:cNvPr id="59394" name="Rectangle 2"/>
          <p:cNvSpPr>
            <a:spLocks noGrp="1" noRot="1" noChangeArrowheads="1"/>
          </p:cNvSpPr>
          <p:nvPr>
            <p:ph type="title"/>
          </p:nvPr>
        </p:nvSpPr>
        <p:spPr>
          <a:xfrm>
            <a:off x="457200" y="0"/>
            <a:ext cx="8229600" cy="620713"/>
          </a:xfrm>
        </p:spPr>
        <p:txBody>
          <a:bodyPr/>
          <a:lstStyle/>
          <a:p>
            <a:pPr eaLnBrk="1" hangingPunct="1">
              <a:defRPr/>
            </a:pPr>
            <a:r>
              <a:rPr lang="it-IT" sz="4000" smtClean="0"/>
              <a:t>Alla radici della crisi: Finanza </a:t>
            </a:r>
          </a:p>
        </p:txBody>
      </p:sp>
      <p:sp>
        <p:nvSpPr>
          <p:cNvPr id="59395" name="Rectangle 3"/>
          <p:cNvSpPr>
            <a:spLocks noGrp="1" noChangeArrowheads="1"/>
          </p:cNvSpPr>
          <p:nvPr>
            <p:ph type="body" idx="1"/>
          </p:nvPr>
        </p:nvSpPr>
        <p:spPr>
          <a:xfrm>
            <a:off x="323850" y="692150"/>
            <a:ext cx="8351838" cy="6165850"/>
          </a:xfrm>
        </p:spPr>
        <p:txBody>
          <a:bodyPr/>
          <a:lstStyle/>
          <a:p>
            <a:pPr eaLnBrk="1" hangingPunct="1">
              <a:lnSpc>
                <a:spcPct val="80000"/>
              </a:lnSpc>
              <a:defRPr/>
            </a:pPr>
            <a:r>
              <a:rPr lang="it-IT" sz="2400" smtClean="0"/>
              <a:t>Deregolamentazione dei mercati finanziari (Clinton 1999)</a:t>
            </a:r>
          </a:p>
          <a:p>
            <a:pPr eaLnBrk="1" hangingPunct="1">
              <a:lnSpc>
                <a:spcPct val="80000"/>
              </a:lnSpc>
              <a:defRPr/>
            </a:pPr>
            <a:r>
              <a:rPr lang="it-IT" sz="2400" smtClean="0"/>
              <a:t>La finanza settore separato dall’economia reale cioè  valore aziendale </a:t>
            </a:r>
          </a:p>
          <a:p>
            <a:pPr eaLnBrk="1" hangingPunct="1">
              <a:lnSpc>
                <a:spcPct val="80000"/>
              </a:lnSpc>
              <a:defRPr/>
            </a:pPr>
            <a:r>
              <a:rPr lang="it-IT" sz="2400" smtClean="0"/>
              <a:t>Prestiti  senza garanzie (Ninja) no  income, no job, no assets / nessun reddito, nessun lavoro, nessun patrimonio). </a:t>
            </a:r>
          </a:p>
          <a:p>
            <a:pPr eaLnBrk="1" hangingPunct="1">
              <a:lnSpc>
                <a:spcPct val="80000"/>
              </a:lnSpc>
              <a:defRPr/>
            </a:pPr>
            <a:r>
              <a:rPr lang="it-IT" sz="2400" smtClean="0"/>
              <a:t>Speculazioni (bolle, es. mercato immobiliare spagnolo)</a:t>
            </a:r>
          </a:p>
          <a:p>
            <a:pPr eaLnBrk="1" hangingPunct="1">
              <a:lnSpc>
                <a:spcPct val="80000"/>
              </a:lnSpc>
              <a:defRPr/>
            </a:pPr>
            <a:r>
              <a:rPr lang="it-IT" sz="2400" smtClean="0"/>
              <a:t>Esplosione delle banche d’investimento (come speculatori finanziari e non come broker senza interesse a lavorare per il medio lungo periodo) e diminuzione delle banche commerciali.</a:t>
            </a:r>
          </a:p>
          <a:p>
            <a:pPr eaLnBrk="1" hangingPunct="1">
              <a:lnSpc>
                <a:spcPct val="80000"/>
              </a:lnSpc>
              <a:defRPr/>
            </a:pPr>
            <a:r>
              <a:rPr lang="it-IT" sz="2400" smtClean="0"/>
              <a:t>Titoli tossici, derivati, non ancorati valore reale dell’economia.</a:t>
            </a:r>
          </a:p>
          <a:p>
            <a:pPr eaLnBrk="1" hangingPunct="1">
              <a:lnSpc>
                <a:spcPct val="80000"/>
              </a:lnSpc>
              <a:defRPr/>
            </a:pPr>
            <a:r>
              <a:rPr lang="it-IT" sz="2400" smtClean="0"/>
              <a:t>Concentrazione di enormi ricchezze nelle mani di pochi soggetti (90 a livello mondiali) = Oligarchia finanziaria </a:t>
            </a:r>
            <a:r>
              <a:rPr lang="it-IT" sz="2400" b="1" smtClean="0"/>
              <a:t>(1913</a:t>
            </a:r>
            <a:r>
              <a:rPr lang="it-IT" sz="2400" smtClean="0"/>
              <a:t> </a:t>
            </a:r>
            <a:r>
              <a:rPr lang="it-IT" sz="2400" b="1" smtClean="0"/>
              <a:t>Luis Brandeis giudice Corte Suprema USA. B. d’Investimento, hege founfd, agenzie rating))</a:t>
            </a:r>
          </a:p>
          <a:p>
            <a:pPr eaLnBrk="1" hangingPunct="1">
              <a:lnSpc>
                <a:spcPct val="80000"/>
              </a:lnSpc>
              <a:defRPr/>
            </a:pPr>
            <a:r>
              <a:rPr lang="it-IT" sz="2400" smtClean="0"/>
              <a:t>Logiche aziendali e manageriali (banche e imprese) proiettate nel breve periodo (divisione utili, bonus dei manager, stock option) e non al medio lungo periodo. </a:t>
            </a:r>
          </a:p>
          <a:p>
            <a:pPr eaLnBrk="1" hangingPunct="1">
              <a:lnSpc>
                <a:spcPct val="80000"/>
              </a:lnSpc>
              <a:defRPr/>
            </a:pPr>
            <a:r>
              <a:rPr lang="it-IT" sz="2400" smtClean="0"/>
              <a:t>Logiche finanziarie nelle aziende a discapito del “prodotto”.</a:t>
            </a:r>
          </a:p>
          <a:p>
            <a:pPr eaLnBrk="1" hangingPunct="1">
              <a:lnSpc>
                <a:spcPct val="80000"/>
              </a:lnSpc>
              <a:buFont typeface="Wingdings" pitchFamily="2" charset="2"/>
              <a:buNone/>
              <a:defRPr/>
            </a:pPr>
            <a:endParaRPr lang="it-IT" sz="2400"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4"/>
          <p:cNvSpPr>
            <a:spLocks noGrp="1"/>
          </p:cNvSpPr>
          <p:nvPr>
            <p:ph type="sldNum" sz="quarter" idx="11"/>
          </p:nvPr>
        </p:nvSpPr>
        <p:spPr>
          <a:noFill/>
        </p:spPr>
        <p:txBody>
          <a:bodyPr/>
          <a:lstStyle/>
          <a:p>
            <a:fld id="{41E0F57B-0F66-48FE-9111-09267135B978}" type="slidenum">
              <a:rPr lang="it-IT" smtClean="0">
                <a:latin typeface="Arial" pitchFamily="34" charset="0"/>
              </a:rPr>
              <a:pPr/>
              <a:t>16</a:t>
            </a:fld>
            <a:endParaRPr lang="it-IT" smtClean="0">
              <a:latin typeface="Arial" pitchFamily="34" charset="0"/>
            </a:endParaRPr>
          </a:p>
        </p:txBody>
      </p:sp>
      <p:sp>
        <p:nvSpPr>
          <p:cNvPr id="61442" name="Rectangle 2"/>
          <p:cNvSpPr>
            <a:spLocks noGrp="1" noRot="1" noChangeArrowheads="1"/>
          </p:cNvSpPr>
          <p:nvPr>
            <p:ph type="title"/>
          </p:nvPr>
        </p:nvSpPr>
        <p:spPr>
          <a:xfrm>
            <a:off x="457200" y="0"/>
            <a:ext cx="8229600" cy="908050"/>
          </a:xfrm>
        </p:spPr>
        <p:txBody>
          <a:bodyPr/>
          <a:lstStyle/>
          <a:p>
            <a:pPr eaLnBrk="1" hangingPunct="1">
              <a:defRPr/>
            </a:pPr>
            <a:r>
              <a:rPr lang="it-IT" smtClean="0"/>
              <a:t>Alle radici della crisi: WTO</a:t>
            </a:r>
          </a:p>
        </p:txBody>
      </p:sp>
      <p:sp>
        <p:nvSpPr>
          <p:cNvPr id="61443" name="Rectangle 3"/>
          <p:cNvSpPr>
            <a:spLocks noGrp="1" noChangeArrowheads="1"/>
          </p:cNvSpPr>
          <p:nvPr>
            <p:ph type="body" idx="1"/>
          </p:nvPr>
        </p:nvSpPr>
        <p:spPr>
          <a:xfrm>
            <a:off x="179388" y="908050"/>
            <a:ext cx="8713787" cy="5616575"/>
          </a:xfrm>
        </p:spPr>
        <p:txBody>
          <a:bodyPr/>
          <a:lstStyle/>
          <a:p>
            <a:pPr eaLnBrk="1" hangingPunct="1">
              <a:defRPr/>
            </a:pPr>
            <a:r>
              <a:rPr lang="it-IT" smtClean="0"/>
              <a:t>Sottovalutate le conseguenze ingresso CINA, INDIA e Paesi asiatici nell’OMC - WTO.</a:t>
            </a:r>
          </a:p>
          <a:p>
            <a:pPr eaLnBrk="1" hangingPunct="1">
              <a:defRPr/>
            </a:pPr>
            <a:r>
              <a:rPr lang="it-IT" smtClean="0"/>
              <a:t>Assenza sistema previdenziale, no norme ambientali, no normative tutela del lavoro, bassissimi costi trasporto. </a:t>
            </a:r>
            <a:r>
              <a:rPr lang="it-IT" u="sng" smtClean="0"/>
              <a:t>Possibile competere?</a:t>
            </a:r>
          </a:p>
          <a:p>
            <a:pPr eaLnBrk="1" hangingPunct="1">
              <a:defRPr/>
            </a:pPr>
            <a:r>
              <a:rPr lang="it-IT" smtClean="0"/>
              <a:t>Perdita dimensione industriale (ecc. Ger. Giap.) </a:t>
            </a:r>
          </a:p>
          <a:p>
            <a:pPr eaLnBrk="1" hangingPunct="1">
              <a:defRPr/>
            </a:pPr>
            <a:r>
              <a:rPr lang="it-IT" smtClean="0"/>
              <a:t>Sistema di cambi: moneta cinese convertibile solo attraverso Banca centrale</a:t>
            </a:r>
          </a:p>
          <a:p>
            <a:pPr eaLnBrk="1" hangingPunct="1">
              <a:defRPr/>
            </a:pPr>
            <a:r>
              <a:rPr lang="it-IT" smtClean="0"/>
              <a:t>Rapporto CIA prevedeva livelli 2008 nel 2025</a:t>
            </a:r>
          </a:p>
          <a:p>
            <a:pPr eaLnBrk="1" hangingPunct="1">
              <a:defRPr/>
            </a:pPr>
            <a:r>
              <a:rPr lang="it-IT" smtClean="0"/>
              <a:t>E’ possibile tornare indietro …???</a:t>
            </a:r>
          </a:p>
          <a:p>
            <a:pPr eaLnBrk="1" hangingPunct="1">
              <a:defRPr/>
            </a:pPr>
            <a:endParaRPr lang="it-IT" smtClean="0"/>
          </a:p>
          <a:p>
            <a:pPr eaLnBrk="1" hangingPunct="1">
              <a:defRPr/>
            </a:pPr>
            <a:endParaRPr lang="it-IT"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4"/>
          <p:cNvSpPr>
            <a:spLocks noGrp="1"/>
          </p:cNvSpPr>
          <p:nvPr>
            <p:ph type="sldNum" sz="quarter" idx="11"/>
          </p:nvPr>
        </p:nvSpPr>
        <p:spPr>
          <a:noFill/>
        </p:spPr>
        <p:txBody>
          <a:bodyPr/>
          <a:lstStyle/>
          <a:p>
            <a:fld id="{11A9C554-382B-488E-B0E1-3F728A2968A1}" type="slidenum">
              <a:rPr lang="it-IT" smtClean="0">
                <a:latin typeface="Arial" pitchFamily="34" charset="0"/>
              </a:rPr>
              <a:pPr/>
              <a:t>17</a:t>
            </a:fld>
            <a:endParaRPr lang="it-IT" smtClean="0">
              <a:latin typeface="Arial" pitchFamily="34" charset="0"/>
            </a:endParaRPr>
          </a:p>
        </p:txBody>
      </p:sp>
      <p:sp>
        <p:nvSpPr>
          <p:cNvPr id="56322" name="Rectangle 2"/>
          <p:cNvSpPr>
            <a:spLocks noGrp="1" noRot="1" noChangeArrowheads="1"/>
          </p:cNvSpPr>
          <p:nvPr>
            <p:ph type="title"/>
          </p:nvPr>
        </p:nvSpPr>
        <p:spPr>
          <a:xfrm>
            <a:off x="457200" y="274638"/>
            <a:ext cx="8229600" cy="922337"/>
          </a:xfrm>
        </p:spPr>
        <p:txBody>
          <a:bodyPr/>
          <a:lstStyle/>
          <a:p>
            <a:pPr eaLnBrk="1" hangingPunct="1">
              <a:defRPr/>
            </a:pPr>
            <a:r>
              <a:rPr lang="it-IT" sz="4000" smtClean="0"/>
              <a:t>Alle radici della crisi: WTO </a:t>
            </a:r>
          </a:p>
        </p:txBody>
      </p:sp>
      <p:sp>
        <p:nvSpPr>
          <p:cNvPr id="56323" name="Rectangle 3"/>
          <p:cNvSpPr>
            <a:spLocks noGrp="1" noChangeArrowheads="1"/>
          </p:cNvSpPr>
          <p:nvPr>
            <p:ph type="body" idx="1"/>
          </p:nvPr>
        </p:nvSpPr>
        <p:spPr>
          <a:xfrm>
            <a:off x="457200" y="1412875"/>
            <a:ext cx="8229600" cy="5040313"/>
          </a:xfrm>
        </p:spPr>
        <p:txBody>
          <a:bodyPr/>
          <a:lstStyle/>
          <a:p>
            <a:pPr eaLnBrk="1" hangingPunct="1">
              <a:lnSpc>
                <a:spcPct val="90000"/>
              </a:lnSpc>
              <a:buFont typeface="Wingdings" pitchFamily="2" charset="2"/>
              <a:buNone/>
              <a:defRPr/>
            </a:pPr>
            <a:r>
              <a:rPr lang="it-IT" sz="3600" b="1" u="sng" dirty="0" smtClean="0"/>
              <a:t>Delocalizzazione</a:t>
            </a:r>
          </a:p>
          <a:p>
            <a:pPr eaLnBrk="1" hangingPunct="1">
              <a:lnSpc>
                <a:spcPct val="90000"/>
              </a:lnSpc>
              <a:buFont typeface="Wingdings" pitchFamily="2" charset="2"/>
              <a:buNone/>
              <a:defRPr/>
            </a:pPr>
            <a:r>
              <a:rPr lang="it-IT" sz="2800" dirty="0" smtClean="0"/>
              <a:t>Bassi salari e costi del lavoro; </a:t>
            </a:r>
          </a:p>
          <a:p>
            <a:pPr eaLnBrk="1" hangingPunct="1">
              <a:lnSpc>
                <a:spcPct val="90000"/>
              </a:lnSpc>
              <a:buFont typeface="Wingdings" pitchFamily="2" charset="2"/>
              <a:buNone/>
              <a:defRPr/>
            </a:pPr>
            <a:r>
              <a:rPr lang="it-IT" sz="2800" dirty="0" smtClean="0"/>
              <a:t>Debolissima pressione fiscale, assenza di sistemi </a:t>
            </a:r>
          </a:p>
          <a:p>
            <a:pPr eaLnBrk="1" hangingPunct="1">
              <a:lnSpc>
                <a:spcPct val="90000"/>
              </a:lnSpc>
              <a:buFont typeface="Wingdings" pitchFamily="2" charset="2"/>
              <a:buNone/>
              <a:defRPr/>
            </a:pPr>
            <a:r>
              <a:rPr lang="it-IT" sz="2800" dirty="0" smtClean="0"/>
              <a:t>previdenziali e sanitari, assenza di normative di tutele</a:t>
            </a:r>
          </a:p>
          <a:p>
            <a:pPr eaLnBrk="1" hangingPunct="1">
              <a:lnSpc>
                <a:spcPct val="90000"/>
              </a:lnSpc>
              <a:buFont typeface="Wingdings" pitchFamily="2" charset="2"/>
              <a:buNone/>
              <a:defRPr/>
            </a:pPr>
            <a:r>
              <a:rPr lang="it-IT" sz="2800" dirty="0" smtClean="0"/>
              <a:t>ambientale,</a:t>
            </a:r>
          </a:p>
          <a:p>
            <a:pPr eaLnBrk="1" hangingPunct="1">
              <a:lnSpc>
                <a:spcPct val="90000"/>
              </a:lnSpc>
              <a:buFont typeface="Wingdings" pitchFamily="2" charset="2"/>
              <a:buNone/>
              <a:defRPr/>
            </a:pPr>
            <a:r>
              <a:rPr lang="it-IT" sz="2800" dirty="0" smtClean="0"/>
              <a:t> prezzi bassi nei trasporti; cambi monetari particolari</a:t>
            </a:r>
          </a:p>
          <a:p>
            <a:pPr eaLnBrk="1" hangingPunct="1">
              <a:lnSpc>
                <a:spcPct val="90000"/>
              </a:lnSpc>
              <a:buFont typeface="Wingdings" pitchFamily="2" charset="2"/>
              <a:buNone/>
              <a:defRPr/>
            </a:pPr>
            <a:r>
              <a:rPr lang="it-IT" sz="2800" dirty="0" smtClean="0"/>
              <a:t>(moneta cinese convertibile solo attraverso la sua banca</a:t>
            </a:r>
          </a:p>
          <a:p>
            <a:pPr eaLnBrk="1" hangingPunct="1">
              <a:lnSpc>
                <a:spcPct val="90000"/>
              </a:lnSpc>
              <a:buFont typeface="Wingdings" pitchFamily="2" charset="2"/>
              <a:buNone/>
              <a:defRPr/>
            </a:pPr>
            <a:r>
              <a:rPr lang="it-IT" sz="2800" dirty="0" smtClean="0"/>
              <a:t>Centrale che applica i criteri più </a:t>
            </a:r>
            <a:r>
              <a:rPr lang="it-IT" sz="2800" dirty="0" err="1" smtClean="0"/>
              <a:t>convenienti…</a:t>
            </a:r>
            <a:r>
              <a:rPr lang="it-IT" sz="2800" dirty="0" smtClean="0"/>
              <a:t>)</a:t>
            </a:r>
          </a:p>
          <a:p>
            <a:pPr eaLnBrk="1" hangingPunct="1">
              <a:lnSpc>
                <a:spcPct val="90000"/>
              </a:lnSpc>
              <a:buFont typeface="Wingdings" pitchFamily="2" charset="2"/>
              <a:buNone/>
              <a:defRPr/>
            </a:pPr>
            <a:r>
              <a:rPr lang="it-IT" sz="2800" b="1" u="sng" dirty="0" smtClean="0">
                <a:solidFill>
                  <a:srgbClr val="800000"/>
                </a:solidFill>
              </a:rPr>
              <a:t>Errate previsioni di crescita</a:t>
            </a:r>
          </a:p>
          <a:p>
            <a:pPr eaLnBrk="1" hangingPunct="1">
              <a:lnSpc>
                <a:spcPct val="90000"/>
              </a:lnSpc>
              <a:buFont typeface="Wingdings" pitchFamily="2" charset="2"/>
              <a:buNone/>
              <a:defRPr/>
            </a:pPr>
            <a:r>
              <a:rPr lang="it-IT" sz="2800" dirty="0" smtClean="0"/>
              <a:t>Per CIA la Cina avrebbe raggiunto livelli del 2008 nel</a:t>
            </a:r>
          </a:p>
          <a:p>
            <a:pPr eaLnBrk="1" hangingPunct="1">
              <a:lnSpc>
                <a:spcPct val="90000"/>
              </a:lnSpc>
              <a:buFont typeface="Wingdings" pitchFamily="2" charset="2"/>
              <a:buNone/>
              <a:defRPr/>
            </a:pPr>
            <a:r>
              <a:rPr lang="it-IT" sz="2800" dirty="0" smtClean="0"/>
              <a:t>2025</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4"/>
          <p:cNvSpPr>
            <a:spLocks noGrp="1"/>
          </p:cNvSpPr>
          <p:nvPr>
            <p:ph type="sldNum" sz="quarter" idx="11"/>
          </p:nvPr>
        </p:nvSpPr>
        <p:spPr>
          <a:noFill/>
        </p:spPr>
        <p:txBody>
          <a:bodyPr/>
          <a:lstStyle/>
          <a:p>
            <a:fld id="{3A29EAAF-CD04-4350-B06C-ADE691B536F0}" type="slidenum">
              <a:rPr lang="it-IT" smtClean="0">
                <a:latin typeface="Arial" pitchFamily="34" charset="0"/>
              </a:rPr>
              <a:pPr/>
              <a:t>18</a:t>
            </a:fld>
            <a:endParaRPr lang="it-IT" smtClean="0">
              <a:latin typeface="Arial" pitchFamily="34" charset="0"/>
            </a:endParaRPr>
          </a:p>
        </p:txBody>
      </p:sp>
      <p:sp>
        <p:nvSpPr>
          <p:cNvPr id="57346" name="Rectangle 2"/>
          <p:cNvSpPr>
            <a:spLocks noGrp="1" noRot="1" noChangeArrowheads="1"/>
          </p:cNvSpPr>
          <p:nvPr>
            <p:ph type="title"/>
          </p:nvPr>
        </p:nvSpPr>
        <p:spPr/>
        <p:txBody>
          <a:bodyPr/>
          <a:lstStyle/>
          <a:p>
            <a:pPr eaLnBrk="1" hangingPunct="1">
              <a:defRPr/>
            </a:pPr>
            <a:r>
              <a:rPr lang="it-IT" sz="4000" smtClean="0"/>
              <a:t>Alle radici: WTO</a:t>
            </a:r>
          </a:p>
        </p:txBody>
      </p:sp>
      <p:sp>
        <p:nvSpPr>
          <p:cNvPr id="57347" name="Rectangle 3"/>
          <p:cNvSpPr>
            <a:spLocks noGrp="1" noChangeArrowheads="1"/>
          </p:cNvSpPr>
          <p:nvPr>
            <p:ph type="body" idx="1"/>
          </p:nvPr>
        </p:nvSpPr>
        <p:spPr/>
        <p:txBody>
          <a:bodyPr/>
          <a:lstStyle/>
          <a:p>
            <a:pPr eaLnBrk="1" hangingPunct="1">
              <a:buFont typeface="Wingdings" pitchFamily="2" charset="2"/>
              <a:buNone/>
              <a:defRPr/>
            </a:pPr>
            <a:r>
              <a:rPr lang="it-IT" sz="2800" b="1" u="sng" smtClean="0"/>
              <a:t>Deindustrializzazione</a:t>
            </a:r>
          </a:p>
          <a:p>
            <a:pPr eaLnBrk="1" hangingPunct="1">
              <a:defRPr/>
            </a:pPr>
            <a:r>
              <a:rPr lang="it-IT" sz="2800" b="1" u="sng" smtClean="0">
                <a:effectLst/>
              </a:rPr>
              <a:t>Da società industriale a società di servizi</a:t>
            </a:r>
          </a:p>
          <a:p>
            <a:pPr eaLnBrk="1" hangingPunct="1">
              <a:buFont typeface="Wingdings" pitchFamily="2" charset="2"/>
              <a:buNone/>
              <a:defRPr/>
            </a:pPr>
            <a:r>
              <a:rPr lang="it-IT" sz="2800" smtClean="0"/>
              <a:t>   Negli ultimi anni l’India è divenuta il Call Center </a:t>
            </a:r>
          </a:p>
          <a:p>
            <a:pPr eaLnBrk="1" hangingPunct="1">
              <a:buFont typeface="Wingdings" pitchFamily="2" charset="2"/>
              <a:buNone/>
              <a:defRPr/>
            </a:pPr>
            <a:r>
              <a:rPr lang="it-IT" sz="2800" smtClean="0"/>
              <a:t>   del Mondo. Si ipotizza già di far effettuare le diagnosi on line a medici indiani, le compagnie aeree indiane si stanno affermando (Air India, Air Deccan), impianti tecnologici impiantati in India, primato in campo matematico, informatico ecc.)</a:t>
            </a:r>
          </a:p>
          <a:p>
            <a:pPr eaLnBrk="1" hangingPunct="1">
              <a:buFont typeface="Wingdings" pitchFamily="2" charset="2"/>
              <a:buNone/>
              <a:defRPr/>
            </a:pPr>
            <a:r>
              <a:rPr lang="it-IT" sz="2800" smtClean="0"/>
              <a:t>     </a:t>
            </a:r>
          </a:p>
          <a:p>
            <a:pPr eaLnBrk="1" hangingPunct="1">
              <a:defRPr/>
            </a:pPr>
            <a:endParaRPr lang="it-IT" sz="2800"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4"/>
          <p:cNvSpPr>
            <a:spLocks noGrp="1"/>
          </p:cNvSpPr>
          <p:nvPr>
            <p:ph type="sldNum" sz="quarter" idx="11"/>
          </p:nvPr>
        </p:nvSpPr>
        <p:spPr>
          <a:noFill/>
        </p:spPr>
        <p:txBody>
          <a:bodyPr/>
          <a:lstStyle/>
          <a:p>
            <a:fld id="{9C46D593-D74E-4797-9595-78E39CF708EE}" type="slidenum">
              <a:rPr lang="it-IT" smtClean="0">
                <a:latin typeface="Arial" pitchFamily="34" charset="0"/>
              </a:rPr>
              <a:pPr/>
              <a:t>19</a:t>
            </a:fld>
            <a:endParaRPr lang="it-IT" smtClean="0">
              <a:latin typeface="Arial" pitchFamily="34" charset="0"/>
            </a:endParaRPr>
          </a:p>
        </p:txBody>
      </p:sp>
      <p:sp>
        <p:nvSpPr>
          <p:cNvPr id="64514" name="Rectangle 2"/>
          <p:cNvSpPr>
            <a:spLocks noGrp="1" noRot="1" noChangeArrowheads="1"/>
          </p:cNvSpPr>
          <p:nvPr>
            <p:ph type="title"/>
          </p:nvPr>
        </p:nvSpPr>
        <p:spPr>
          <a:xfrm>
            <a:off x="457200" y="274638"/>
            <a:ext cx="8229600" cy="922337"/>
          </a:xfrm>
        </p:spPr>
        <p:txBody>
          <a:bodyPr/>
          <a:lstStyle/>
          <a:p>
            <a:pPr eaLnBrk="1" hangingPunct="1">
              <a:defRPr/>
            </a:pPr>
            <a:r>
              <a:rPr lang="it-IT" smtClean="0"/>
              <a:t>Alle radici della crisi: l’Euro</a:t>
            </a:r>
          </a:p>
        </p:txBody>
      </p:sp>
      <p:sp>
        <p:nvSpPr>
          <p:cNvPr id="64515" name="Rectangle 3"/>
          <p:cNvSpPr>
            <a:spLocks noGrp="1" noChangeArrowheads="1"/>
          </p:cNvSpPr>
          <p:nvPr>
            <p:ph type="body" idx="1"/>
          </p:nvPr>
        </p:nvSpPr>
        <p:spPr/>
        <p:txBody>
          <a:bodyPr/>
          <a:lstStyle/>
          <a:p>
            <a:pPr eaLnBrk="1" hangingPunct="1">
              <a:lnSpc>
                <a:spcPct val="90000"/>
              </a:lnSpc>
              <a:defRPr/>
            </a:pPr>
            <a:r>
              <a:rPr lang="it-IT" smtClean="0"/>
              <a:t>Tasso di cambio inaccettabile</a:t>
            </a:r>
          </a:p>
          <a:p>
            <a:pPr eaLnBrk="1" hangingPunct="1">
              <a:lnSpc>
                <a:spcPct val="90000"/>
              </a:lnSpc>
              <a:defRPr/>
            </a:pPr>
            <a:r>
              <a:rPr lang="it-IT" smtClean="0"/>
              <a:t>Forse fu un errore una moneta comune a stati  con economie così lontane e diverse tra loro (turbolenze inevitabili nel medio periodo).</a:t>
            </a:r>
          </a:p>
          <a:p>
            <a:pPr eaLnBrk="1" hangingPunct="1">
              <a:lnSpc>
                <a:spcPct val="90000"/>
              </a:lnSpc>
              <a:defRPr/>
            </a:pPr>
            <a:r>
              <a:rPr lang="it-IT" smtClean="0"/>
              <a:t>Coincide con l’esplosione della  finanziarizzazione dell’economia occidentale. I mercati sembravano in espansione infinita.</a:t>
            </a:r>
          </a:p>
          <a:p>
            <a:pPr eaLnBrk="1" hangingPunct="1">
              <a:lnSpc>
                <a:spcPct val="90000"/>
              </a:lnSpc>
              <a:defRPr/>
            </a:pPr>
            <a:r>
              <a:rPr lang="it-IT" smtClean="0"/>
              <a:t>C’è da domandarsi cosa sarebbe stato l’essere fuori dall’euro.</a:t>
            </a:r>
          </a:p>
          <a:p>
            <a:pPr eaLnBrk="1" hangingPunct="1">
              <a:lnSpc>
                <a:spcPct val="90000"/>
              </a:lnSpc>
              <a:defRPr/>
            </a:pPr>
            <a:endParaRPr lang="it-IT" smtClean="0"/>
          </a:p>
          <a:p>
            <a:pPr eaLnBrk="1" hangingPunct="1">
              <a:lnSpc>
                <a:spcPct val="90000"/>
              </a:lnSpc>
              <a:defRPr/>
            </a:pPr>
            <a:endParaRPr lang="it-IT"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sz="quarter"/>
          </p:nvPr>
        </p:nvSpPr>
        <p:spPr/>
        <p:txBody>
          <a:bodyPr/>
          <a:lstStyle/>
          <a:p>
            <a:r>
              <a:rPr lang="it-IT" dirty="0" smtClean="0"/>
              <a:t>La </a:t>
            </a:r>
            <a:r>
              <a:rPr lang="it-IT" dirty="0" smtClean="0"/>
              <a:t>grande crisi economica. </a:t>
            </a:r>
            <a:endParaRPr lang="it-IT" dirty="0"/>
          </a:p>
        </p:txBody>
      </p:sp>
      <p:sp>
        <p:nvSpPr>
          <p:cNvPr id="3" name="Sottotitolo 2"/>
          <p:cNvSpPr>
            <a:spLocks noGrp="1"/>
          </p:cNvSpPr>
          <p:nvPr>
            <p:ph type="subTitle" sz="quarter" idx="1"/>
          </p:nvPr>
        </p:nvSpPr>
        <p:spPr/>
        <p:txBody>
          <a:bodyPr/>
          <a:lstStyle/>
          <a:p>
            <a:r>
              <a:rPr lang="it-IT" dirty="0" smtClean="0"/>
              <a:t>Il futuro dell’Italia e dell’Europa</a:t>
            </a:r>
            <a:endParaRPr lang="it-IT" dirty="0"/>
          </a:p>
        </p:txBody>
      </p:sp>
      <p:sp>
        <p:nvSpPr>
          <p:cNvPr id="4" name="Segnaposto numero diapositiva 3"/>
          <p:cNvSpPr>
            <a:spLocks noGrp="1"/>
          </p:cNvSpPr>
          <p:nvPr>
            <p:ph type="sldNum" sz="quarter" idx="12"/>
          </p:nvPr>
        </p:nvSpPr>
        <p:spPr/>
        <p:txBody>
          <a:bodyPr/>
          <a:lstStyle/>
          <a:p>
            <a:pPr>
              <a:defRPr/>
            </a:pPr>
            <a:fld id="{5B4C0381-3BFF-4121-9F5F-5A5C0C82A096}" type="slidenum">
              <a:rPr lang="it-IT" smtClean="0"/>
              <a:pPr>
                <a:defRPr/>
              </a:pPr>
              <a:t>2</a:t>
            </a:fld>
            <a:endParaRPr lang="it-IT" dirty="0"/>
          </a:p>
        </p:txBody>
      </p:sp>
      <p:sp>
        <p:nvSpPr>
          <p:cNvPr id="5" name="Segnaposto piè di pagina 4"/>
          <p:cNvSpPr>
            <a:spLocks noGrp="1"/>
          </p:cNvSpPr>
          <p:nvPr>
            <p:ph type="ftr" sz="quarter" idx="11"/>
          </p:nvPr>
        </p:nvSpPr>
        <p:spPr/>
        <p:txBody>
          <a:bodyPr/>
          <a:lstStyle/>
          <a:p>
            <a:pPr>
              <a:defRPr/>
            </a:pPr>
            <a:r>
              <a:rPr lang="it-IT" smtClean="0"/>
              <a:t>2013-2014</a:t>
            </a:r>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4"/>
          <p:cNvSpPr>
            <a:spLocks noGrp="1"/>
          </p:cNvSpPr>
          <p:nvPr>
            <p:ph type="sldNum" sz="quarter" idx="11"/>
          </p:nvPr>
        </p:nvSpPr>
        <p:spPr>
          <a:noFill/>
        </p:spPr>
        <p:txBody>
          <a:bodyPr/>
          <a:lstStyle/>
          <a:p>
            <a:fld id="{AF84610E-03D7-425D-B6C4-5074F5F6D26A}" type="slidenum">
              <a:rPr lang="it-IT" smtClean="0">
                <a:latin typeface="Arial" pitchFamily="34" charset="0"/>
              </a:rPr>
              <a:pPr/>
              <a:t>20</a:t>
            </a:fld>
            <a:endParaRPr lang="it-IT" smtClean="0">
              <a:latin typeface="Arial" pitchFamily="34" charset="0"/>
            </a:endParaRPr>
          </a:p>
        </p:txBody>
      </p:sp>
      <p:sp>
        <p:nvSpPr>
          <p:cNvPr id="62466" name="Rectangle 2"/>
          <p:cNvSpPr>
            <a:spLocks noGrp="1" noRot="1" noChangeArrowheads="1"/>
          </p:cNvSpPr>
          <p:nvPr>
            <p:ph type="title"/>
          </p:nvPr>
        </p:nvSpPr>
        <p:spPr>
          <a:xfrm>
            <a:off x="395288" y="0"/>
            <a:ext cx="8291512" cy="836613"/>
          </a:xfrm>
        </p:spPr>
        <p:txBody>
          <a:bodyPr/>
          <a:lstStyle/>
          <a:p>
            <a:pPr eaLnBrk="1" hangingPunct="1">
              <a:defRPr/>
            </a:pPr>
            <a:r>
              <a:rPr lang="it-IT" sz="4000" b="0" smtClean="0"/>
              <a:t>Alle radici della crisi: </a:t>
            </a:r>
            <a:r>
              <a:rPr lang="it-IT" sz="4000" smtClean="0"/>
              <a:t>Debito Pubblico</a:t>
            </a:r>
          </a:p>
        </p:txBody>
      </p:sp>
      <p:sp>
        <p:nvSpPr>
          <p:cNvPr id="62467" name="Rectangle 3"/>
          <p:cNvSpPr>
            <a:spLocks noGrp="1" noChangeArrowheads="1"/>
          </p:cNvSpPr>
          <p:nvPr>
            <p:ph type="body" idx="1"/>
          </p:nvPr>
        </p:nvSpPr>
        <p:spPr>
          <a:xfrm>
            <a:off x="179388" y="836613"/>
            <a:ext cx="8964612" cy="5289550"/>
          </a:xfrm>
        </p:spPr>
        <p:txBody>
          <a:bodyPr/>
          <a:lstStyle/>
          <a:p>
            <a:pPr eaLnBrk="1" hangingPunct="1">
              <a:defRPr/>
            </a:pPr>
            <a:r>
              <a:rPr lang="it-IT" b="1" smtClean="0"/>
              <a:t>121% sul PIL (aggreagato PIL + risparmi buono)</a:t>
            </a:r>
          </a:p>
          <a:p>
            <a:pPr eaLnBrk="1" hangingPunct="1">
              <a:defRPr/>
            </a:pPr>
            <a:r>
              <a:rPr lang="it-IT" b="1" smtClean="0"/>
              <a:t>Interessi prima dell’Euro</a:t>
            </a:r>
            <a:r>
              <a:rPr lang="it-IT" smtClean="0"/>
              <a:t>:</a:t>
            </a:r>
          </a:p>
          <a:p>
            <a:pPr eaLnBrk="1" hangingPunct="1">
              <a:buFont typeface="Wingdings" pitchFamily="2" charset="2"/>
              <a:buNone/>
              <a:defRPr/>
            </a:pPr>
            <a:r>
              <a:rPr lang="it-IT" smtClean="0"/>
              <a:t>	Grecia 18%</a:t>
            </a:r>
          </a:p>
          <a:p>
            <a:pPr eaLnBrk="1" hangingPunct="1">
              <a:buFont typeface="Wingdings" pitchFamily="2" charset="2"/>
              <a:buNone/>
              <a:defRPr/>
            </a:pPr>
            <a:r>
              <a:rPr lang="it-IT" smtClean="0"/>
              <a:t>	Italia 12% </a:t>
            </a:r>
          </a:p>
          <a:p>
            <a:pPr eaLnBrk="1" hangingPunct="1">
              <a:buFont typeface="Wingdings" pitchFamily="2" charset="2"/>
              <a:buNone/>
              <a:defRPr/>
            </a:pPr>
            <a:r>
              <a:rPr lang="it-IT" smtClean="0"/>
              <a:t>   Germania 4%</a:t>
            </a:r>
          </a:p>
          <a:p>
            <a:pPr eaLnBrk="1" hangingPunct="1">
              <a:defRPr/>
            </a:pPr>
            <a:r>
              <a:rPr lang="it-IT" b="1" smtClean="0"/>
              <a:t>Dopo L’Euro 4% (e ancor meno negli anni..)</a:t>
            </a:r>
          </a:p>
          <a:p>
            <a:pPr eaLnBrk="1" hangingPunct="1">
              <a:defRPr/>
            </a:pPr>
            <a:r>
              <a:rPr lang="it-IT" b="1" smtClean="0"/>
              <a:t>Default evitato, mancata l’opportuntà di riduzione la spesa pubblica e riformare il Paese.</a:t>
            </a:r>
          </a:p>
          <a:p>
            <a:pPr eaLnBrk="1" hangingPunct="1">
              <a:buFont typeface="Wingdings" pitchFamily="2" charset="2"/>
              <a:buNone/>
              <a:defRPr/>
            </a:pPr>
            <a:endParaRPr lang="it-IT" b="1"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numero diapositiva 4"/>
          <p:cNvSpPr>
            <a:spLocks noGrp="1"/>
          </p:cNvSpPr>
          <p:nvPr>
            <p:ph type="sldNum" sz="quarter" idx="11"/>
          </p:nvPr>
        </p:nvSpPr>
        <p:spPr>
          <a:noFill/>
        </p:spPr>
        <p:txBody>
          <a:bodyPr/>
          <a:lstStyle/>
          <a:p>
            <a:fld id="{29728136-B6FA-4E47-8341-9350B11AC307}" type="slidenum">
              <a:rPr lang="it-IT" smtClean="0">
                <a:latin typeface="Arial" pitchFamily="34" charset="0"/>
              </a:rPr>
              <a:pPr/>
              <a:t>21</a:t>
            </a:fld>
            <a:endParaRPr lang="it-IT" smtClean="0">
              <a:latin typeface="Arial" pitchFamily="34" charset="0"/>
            </a:endParaRPr>
          </a:p>
        </p:txBody>
      </p:sp>
      <p:sp>
        <p:nvSpPr>
          <p:cNvPr id="20482" name="Rectangle 2"/>
          <p:cNvSpPr>
            <a:spLocks noGrp="1" noRot="1" noChangeArrowheads="1"/>
          </p:cNvSpPr>
          <p:nvPr>
            <p:ph type="title"/>
          </p:nvPr>
        </p:nvSpPr>
        <p:spPr>
          <a:xfrm>
            <a:off x="457200" y="274638"/>
            <a:ext cx="8229600" cy="706437"/>
          </a:xfrm>
        </p:spPr>
        <p:txBody>
          <a:bodyPr/>
          <a:lstStyle/>
          <a:p>
            <a:pPr eaLnBrk="1" hangingPunct="1">
              <a:defRPr/>
            </a:pPr>
            <a:r>
              <a:rPr lang="it-IT" sz="4000" smtClean="0"/>
              <a:t>Scarsa crescita in Italia</a:t>
            </a:r>
          </a:p>
        </p:txBody>
      </p:sp>
      <p:sp>
        <p:nvSpPr>
          <p:cNvPr id="20483" name="Rectangle 3"/>
          <p:cNvSpPr>
            <a:spLocks noGrp="1" noChangeArrowheads="1"/>
          </p:cNvSpPr>
          <p:nvPr>
            <p:ph type="body" idx="1"/>
          </p:nvPr>
        </p:nvSpPr>
        <p:spPr>
          <a:xfrm>
            <a:off x="457200" y="981075"/>
            <a:ext cx="8229600" cy="5327650"/>
          </a:xfrm>
        </p:spPr>
        <p:txBody>
          <a:bodyPr/>
          <a:lstStyle/>
          <a:p>
            <a:pPr eaLnBrk="1" hangingPunct="1">
              <a:lnSpc>
                <a:spcPct val="90000"/>
              </a:lnSpc>
              <a:defRPr/>
            </a:pPr>
            <a:r>
              <a:rPr lang="it-IT" sz="2400" smtClean="0"/>
              <a:t>Alto Debito pubblico = interessi = capacità d’indebitamento</a:t>
            </a:r>
          </a:p>
          <a:p>
            <a:pPr eaLnBrk="1" hangingPunct="1">
              <a:lnSpc>
                <a:spcPct val="90000"/>
              </a:lnSpc>
              <a:defRPr/>
            </a:pPr>
            <a:r>
              <a:rPr lang="it-IT" sz="2400" smtClean="0"/>
              <a:t>Scarsa capacità di attrarre investimenti stranieri </a:t>
            </a:r>
            <a:r>
              <a:rPr lang="it-IT" sz="1800" smtClean="0"/>
              <a:t>(Giustizia, P.A.; Corruzione, costi energetici elevati, rigidità mercato lavoro, trasporti = sistema Paese ecc.)</a:t>
            </a:r>
          </a:p>
          <a:p>
            <a:pPr eaLnBrk="1" hangingPunct="1">
              <a:lnSpc>
                <a:spcPct val="90000"/>
              </a:lnSpc>
              <a:defRPr/>
            </a:pPr>
            <a:r>
              <a:rPr lang="it-IT" sz="2400" smtClean="0"/>
              <a:t>Forte presenza di malavita organizzata</a:t>
            </a:r>
          </a:p>
          <a:p>
            <a:pPr eaLnBrk="1" hangingPunct="1">
              <a:lnSpc>
                <a:spcPct val="90000"/>
              </a:lnSpc>
              <a:defRPr/>
            </a:pPr>
            <a:r>
              <a:rPr lang="it-IT" sz="2400" smtClean="0"/>
              <a:t>Scarsi Investimenti in R e S T</a:t>
            </a:r>
          </a:p>
          <a:p>
            <a:pPr eaLnBrk="1" hangingPunct="1">
              <a:lnSpc>
                <a:spcPct val="90000"/>
              </a:lnSpc>
              <a:defRPr/>
            </a:pPr>
            <a:r>
              <a:rPr lang="it-IT" sz="2400" smtClean="0"/>
              <a:t>Costo energia e dipendenza totale di energia dall’estero</a:t>
            </a:r>
          </a:p>
          <a:p>
            <a:pPr eaLnBrk="1" hangingPunct="1">
              <a:lnSpc>
                <a:spcPct val="90000"/>
              </a:lnSpc>
              <a:defRPr/>
            </a:pPr>
            <a:r>
              <a:rPr lang="it-IT" sz="2400" smtClean="0"/>
              <a:t>Poca innovazione e presenza di poche industrie multinazionali, nanismo imprenditoriale.</a:t>
            </a:r>
          </a:p>
          <a:p>
            <a:pPr eaLnBrk="1" hangingPunct="1">
              <a:lnSpc>
                <a:spcPct val="90000"/>
              </a:lnSpc>
              <a:defRPr/>
            </a:pPr>
            <a:r>
              <a:rPr lang="it-IT" sz="2400" smtClean="0"/>
              <a:t>INCAPACITA’ D’ INTERPRETARE IL CAMBIAMENTO </a:t>
            </a:r>
          </a:p>
          <a:p>
            <a:pPr eaLnBrk="1" hangingPunct="1">
              <a:lnSpc>
                <a:spcPct val="90000"/>
              </a:lnSpc>
              <a:defRPr/>
            </a:pPr>
            <a:r>
              <a:rPr lang="it-IT" sz="2400" smtClean="0"/>
              <a:t>55% del PIL è spesa PUBBLICA</a:t>
            </a:r>
          </a:p>
          <a:p>
            <a:pPr eaLnBrk="1" hangingPunct="1">
              <a:lnSpc>
                <a:spcPct val="90000"/>
              </a:lnSpc>
              <a:defRPr/>
            </a:pPr>
            <a:r>
              <a:rPr lang="it-IT" sz="2400" smtClean="0"/>
              <a:t>Palazzo Chigi 4600 dipendenti (Downing Street 70/200)</a:t>
            </a:r>
          </a:p>
          <a:p>
            <a:pPr eaLnBrk="1" hangingPunct="1">
              <a:lnSpc>
                <a:spcPct val="90000"/>
              </a:lnSpc>
              <a:defRPr/>
            </a:pPr>
            <a:r>
              <a:rPr lang="it-IT" sz="2400" smtClean="0"/>
              <a:t>Troppi livelli di governo (sapparati, burocrazia, lentezza, costi ecc.)</a:t>
            </a:r>
          </a:p>
          <a:p>
            <a:pPr eaLnBrk="1" hangingPunct="1">
              <a:lnSpc>
                <a:spcPct val="90000"/>
              </a:lnSpc>
              <a:buFont typeface="Wingdings" pitchFamily="2" charset="2"/>
              <a:buNone/>
              <a:defRPr/>
            </a:pPr>
            <a:endParaRPr lang="it-IT" sz="2400"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numero diapositiva 4"/>
          <p:cNvSpPr>
            <a:spLocks noGrp="1"/>
          </p:cNvSpPr>
          <p:nvPr>
            <p:ph type="sldNum" sz="quarter" idx="11"/>
          </p:nvPr>
        </p:nvSpPr>
        <p:spPr>
          <a:noFill/>
        </p:spPr>
        <p:txBody>
          <a:bodyPr/>
          <a:lstStyle/>
          <a:p>
            <a:fld id="{F18F3504-9C12-47CA-ACAD-9EB70D486AAE}" type="slidenum">
              <a:rPr lang="it-IT" smtClean="0">
                <a:latin typeface="Arial" pitchFamily="34" charset="0"/>
              </a:rPr>
              <a:pPr/>
              <a:t>22</a:t>
            </a:fld>
            <a:endParaRPr lang="it-IT" smtClean="0">
              <a:latin typeface="Arial" pitchFamily="34" charset="0"/>
            </a:endParaRPr>
          </a:p>
        </p:txBody>
      </p:sp>
      <p:sp>
        <p:nvSpPr>
          <p:cNvPr id="55298" name="Rectangle 2"/>
          <p:cNvSpPr>
            <a:spLocks noGrp="1" noRot="1" noChangeArrowheads="1"/>
          </p:cNvSpPr>
          <p:nvPr>
            <p:ph type="title"/>
          </p:nvPr>
        </p:nvSpPr>
        <p:spPr>
          <a:xfrm>
            <a:off x="457200" y="274638"/>
            <a:ext cx="8229600" cy="850900"/>
          </a:xfrm>
        </p:spPr>
        <p:txBody>
          <a:bodyPr/>
          <a:lstStyle/>
          <a:p>
            <a:pPr eaLnBrk="1" hangingPunct="1">
              <a:defRPr/>
            </a:pPr>
            <a:r>
              <a:rPr lang="it-IT" sz="4000" smtClean="0"/>
              <a:t>Scarsa Crescita/ deficit bilancia commerciale</a:t>
            </a:r>
          </a:p>
        </p:txBody>
      </p:sp>
      <p:sp>
        <p:nvSpPr>
          <p:cNvPr id="55299" name="Rectangle 3"/>
          <p:cNvSpPr>
            <a:spLocks noGrp="1" noChangeArrowheads="1"/>
          </p:cNvSpPr>
          <p:nvPr>
            <p:ph type="body" idx="1"/>
          </p:nvPr>
        </p:nvSpPr>
        <p:spPr>
          <a:xfrm>
            <a:off x="457200" y="1412875"/>
            <a:ext cx="8229600" cy="4713288"/>
          </a:xfrm>
        </p:spPr>
        <p:txBody>
          <a:bodyPr/>
          <a:lstStyle/>
          <a:p>
            <a:pPr eaLnBrk="1" hangingPunct="1">
              <a:buFont typeface="Wingdings" pitchFamily="2" charset="2"/>
              <a:buNone/>
              <a:defRPr/>
            </a:pPr>
            <a:r>
              <a:rPr lang="it-IT" b="1" smtClean="0"/>
              <a:t>oltre 4% del PIL (di 60 Miliardi di Euro)  </a:t>
            </a:r>
          </a:p>
          <a:p>
            <a:pPr eaLnBrk="1" hangingPunct="1">
              <a:buFont typeface="Wingdings" pitchFamily="2" charset="2"/>
              <a:buNone/>
              <a:defRPr/>
            </a:pPr>
            <a:r>
              <a:rPr lang="it-IT" smtClean="0"/>
              <a:t>Corrisponde alla bolletta energetica che paghiamo</a:t>
            </a:r>
          </a:p>
          <a:p>
            <a:pPr eaLnBrk="1" hangingPunct="1">
              <a:buFont typeface="Wingdings" pitchFamily="2" charset="2"/>
              <a:buNone/>
              <a:defRPr/>
            </a:pPr>
            <a:r>
              <a:rPr lang="it-IT" smtClean="0"/>
              <a:t>all’estero (Unico grande Paese senza produzione di</a:t>
            </a:r>
          </a:p>
          <a:p>
            <a:pPr eaLnBrk="1" hangingPunct="1">
              <a:buFont typeface="Wingdings" pitchFamily="2" charset="2"/>
              <a:buNone/>
              <a:defRPr/>
            </a:pPr>
            <a:r>
              <a:rPr lang="it-IT" smtClean="0"/>
              <a:t>energia nucleare).</a:t>
            </a:r>
          </a:p>
          <a:p>
            <a:pPr eaLnBrk="1" hangingPunct="1">
              <a:buFont typeface="Wingdings" pitchFamily="2" charset="2"/>
              <a:buNone/>
              <a:defRPr/>
            </a:pPr>
            <a:r>
              <a:rPr lang="it-IT" smtClean="0"/>
              <a:t>Delocalizzazione = deindustrializzazione della</a:t>
            </a:r>
          </a:p>
          <a:p>
            <a:pPr eaLnBrk="1" hangingPunct="1">
              <a:buFont typeface="Wingdings" pitchFamily="2" charset="2"/>
              <a:buNone/>
              <a:defRPr/>
            </a:pPr>
            <a:r>
              <a:rPr lang="it-IT" smtClean="0"/>
              <a:t>produzione (Corea del Sud, Singapore,Vietnam,</a:t>
            </a:r>
          </a:p>
          <a:p>
            <a:pPr eaLnBrk="1" hangingPunct="1">
              <a:buFont typeface="Wingdings" pitchFamily="2" charset="2"/>
              <a:buNone/>
              <a:defRPr/>
            </a:pPr>
            <a:r>
              <a:rPr lang="it-IT" smtClean="0"/>
              <a:t>Taiwan,  Cina, India, Indonesia, Vietnam, Egitto,</a:t>
            </a:r>
          </a:p>
          <a:p>
            <a:pPr eaLnBrk="1" hangingPunct="1">
              <a:buFont typeface="Wingdings" pitchFamily="2" charset="2"/>
              <a:buNone/>
              <a:defRPr/>
            </a:pPr>
            <a:r>
              <a:rPr lang="it-IT" smtClean="0"/>
              <a:t>Indonesia, Argentina)</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numero diapositiva 4"/>
          <p:cNvSpPr>
            <a:spLocks noGrp="1"/>
          </p:cNvSpPr>
          <p:nvPr>
            <p:ph type="sldNum" sz="quarter" idx="11"/>
          </p:nvPr>
        </p:nvSpPr>
        <p:spPr>
          <a:noFill/>
        </p:spPr>
        <p:txBody>
          <a:bodyPr/>
          <a:lstStyle/>
          <a:p>
            <a:fld id="{2AB31E0C-0AAC-4C77-B032-50FEF0085BB2}" type="slidenum">
              <a:rPr lang="it-IT" smtClean="0">
                <a:latin typeface="Arial" pitchFamily="34" charset="0"/>
              </a:rPr>
              <a:pPr/>
              <a:t>23</a:t>
            </a:fld>
            <a:endParaRPr lang="it-IT" smtClean="0">
              <a:latin typeface="Arial" pitchFamily="34" charset="0"/>
            </a:endParaRPr>
          </a:p>
        </p:txBody>
      </p:sp>
      <p:sp>
        <p:nvSpPr>
          <p:cNvPr id="65538" name="Rectangle 2"/>
          <p:cNvSpPr>
            <a:spLocks noGrp="1" noRot="1" noChangeArrowheads="1"/>
          </p:cNvSpPr>
          <p:nvPr>
            <p:ph type="title"/>
          </p:nvPr>
        </p:nvSpPr>
        <p:spPr>
          <a:xfrm>
            <a:off x="468313" y="274638"/>
            <a:ext cx="8218487" cy="777875"/>
          </a:xfrm>
        </p:spPr>
        <p:txBody>
          <a:bodyPr/>
          <a:lstStyle/>
          <a:p>
            <a:pPr eaLnBrk="1" hangingPunct="1">
              <a:defRPr/>
            </a:pPr>
            <a:r>
              <a:rPr lang="it-IT" smtClean="0"/>
              <a:t>Alle radici della crisi: l’Euro </a:t>
            </a:r>
          </a:p>
        </p:txBody>
      </p:sp>
      <p:sp>
        <p:nvSpPr>
          <p:cNvPr id="65539" name="Rectangle 3"/>
          <p:cNvSpPr>
            <a:spLocks noGrp="1" noChangeArrowheads="1"/>
          </p:cNvSpPr>
          <p:nvPr>
            <p:ph type="body" idx="1"/>
          </p:nvPr>
        </p:nvSpPr>
        <p:spPr>
          <a:xfrm>
            <a:off x="468313" y="1196975"/>
            <a:ext cx="8229600" cy="4957763"/>
          </a:xfrm>
        </p:spPr>
        <p:txBody>
          <a:bodyPr/>
          <a:lstStyle/>
          <a:p>
            <a:pPr eaLnBrk="1" hangingPunct="1">
              <a:defRPr/>
            </a:pPr>
            <a:r>
              <a:rPr lang="it-IT" smtClean="0"/>
              <a:t>I trattati non prevedono l’espulsione</a:t>
            </a:r>
          </a:p>
          <a:p>
            <a:pPr eaLnBrk="1" hangingPunct="1">
              <a:defRPr/>
            </a:pPr>
            <a:r>
              <a:rPr lang="it-IT" smtClean="0"/>
              <a:t>Si può fuoriuscire: ipotesi Grecia e ipotesi Germania (- 15- 20% PIL), spostamento captali, insolvenza, rivalutazione monetaria, forte contrazione dell’export. </a:t>
            </a:r>
          </a:p>
          <a:p>
            <a:pPr eaLnBrk="1" hangingPunct="1">
              <a:defRPr/>
            </a:pPr>
            <a:r>
              <a:rPr lang="it-IT" smtClean="0"/>
              <a:t>Fine dell’Euro fine dell’Europa!? Poi?</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numero diapositiva 4"/>
          <p:cNvSpPr>
            <a:spLocks noGrp="1"/>
          </p:cNvSpPr>
          <p:nvPr>
            <p:ph type="sldNum" sz="quarter" idx="11"/>
          </p:nvPr>
        </p:nvSpPr>
        <p:spPr>
          <a:noFill/>
        </p:spPr>
        <p:txBody>
          <a:bodyPr/>
          <a:lstStyle/>
          <a:p>
            <a:fld id="{5E8EF642-DD92-4057-ACCD-FA831648B478}" type="slidenum">
              <a:rPr lang="it-IT" smtClean="0">
                <a:latin typeface="Arial" pitchFamily="34" charset="0"/>
              </a:rPr>
              <a:pPr/>
              <a:t>24</a:t>
            </a:fld>
            <a:endParaRPr lang="it-IT" smtClean="0">
              <a:latin typeface="Arial" pitchFamily="34" charset="0"/>
            </a:endParaRPr>
          </a:p>
        </p:txBody>
      </p:sp>
      <p:sp>
        <p:nvSpPr>
          <p:cNvPr id="63490" name="Rectangle 2"/>
          <p:cNvSpPr>
            <a:spLocks noGrp="1" noRot="1" noChangeArrowheads="1"/>
          </p:cNvSpPr>
          <p:nvPr>
            <p:ph type="title"/>
          </p:nvPr>
        </p:nvSpPr>
        <p:spPr>
          <a:xfrm>
            <a:off x="395288" y="0"/>
            <a:ext cx="8291512" cy="1052513"/>
          </a:xfrm>
        </p:spPr>
        <p:txBody>
          <a:bodyPr/>
          <a:lstStyle/>
          <a:p>
            <a:pPr eaLnBrk="1" hangingPunct="1">
              <a:defRPr/>
            </a:pPr>
            <a:r>
              <a:rPr lang="it-IT" sz="4000" smtClean="0"/>
              <a:t>Alle radici della crisi: Politica e società</a:t>
            </a:r>
          </a:p>
        </p:txBody>
      </p:sp>
      <p:sp>
        <p:nvSpPr>
          <p:cNvPr id="63491" name="Rectangle 3"/>
          <p:cNvSpPr>
            <a:spLocks noGrp="1" noChangeArrowheads="1"/>
          </p:cNvSpPr>
          <p:nvPr>
            <p:ph type="body" idx="1"/>
          </p:nvPr>
        </p:nvSpPr>
        <p:spPr>
          <a:xfrm>
            <a:off x="457200" y="1196975"/>
            <a:ext cx="8229600" cy="5327650"/>
          </a:xfrm>
        </p:spPr>
        <p:txBody>
          <a:bodyPr/>
          <a:lstStyle/>
          <a:p>
            <a:pPr eaLnBrk="1" hangingPunct="1">
              <a:defRPr/>
            </a:pPr>
            <a:r>
              <a:rPr lang="it-IT" smtClean="0"/>
              <a:t>Italia</a:t>
            </a:r>
          </a:p>
          <a:p>
            <a:pPr eaLnBrk="1" hangingPunct="1">
              <a:buFont typeface="Wingdings" pitchFamily="2" charset="2"/>
              <a:buNone/>
              <a:defRPr/>
            </a:pPr>
            <a:r>
              <a:rPr lang="it-IT" smtClean="0"/>
              <a:t>   Incapacità di rinnovarsi</a:t>
            </a:r>
          </a:p>
          <a:p>
            <a:pPr eaLnBrk="1" hangingPunct="1">
              <a:buFont typeface="Wingdings" pitchFamily="2" charset="2"/>
              <a:buNone/>
              <a:defRPr/>
            </a:pPr>
            <a:r>
              <a:rPr lang="it-IT" smtClean="0"/>
              <a:t>   Incapacità di comprendere il cambiamento e riformare il Paese</a:t>
            </a:r>
          </a:p>
          <a:p>
            <a:pPr eaLnBrk="1" hangingPunct="1">
              <a:buFont typeface="Wingdings" pitchFamily="2" charset="2"/>
              <a:buNone/>
              <a:defRPr/>
            </a:pPr>
            <a:r>
              <a:rPr lang="it-IT" smtClean="0"/>
              <a:t>   Spesa pubblica eccessiva (55% del PIL)</a:t>
            </a:r>
          </a:p>
          <a:p>
            <a:pPr eaLnBrk="1" hangingPunct="1">
              <a:buFont typeface="Wingdings" pitchFamily="2" charset="2"/>
              <a:buNone/>
              <a:defRPr/>
            </a:pPr>
            <a:r>
              <a:rPr lang="it-IT" smtClean="0"/>
              <a:t>   Scarso peso in Europa</a:t>
            </a:r>
          </a:p>
          <a:p>
            <a:pPr eaLnBrk="1" hangingPunct="1">
              <a:buFont typeface="Wingdings" pitchFamily="2" charset="2"/>
              <a:buNone/>
              <a:defRPr/>
            </a:pPr>
            <a:r>
              <a:rPr lang="it-IT" smtClean="0"/>
              <a:t>   Belligeranza, ingovernabilità, poco senso dello Stato</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numero diapositiva 4"/>
          <p:cNvSpPr>
            <a:spLocks noGrp="1"/>
          </p:cNvSpPr>
          <p:nvPr>
            <p:ph type="sldNum" sz="quarter" idx="11"/>
          </p:nvPr>
        </p:nvSpPr>
        <p:spPr>
          <a:noFill/>
        </p:spPr>
        <p:txBody>
          <a:bodyPr/>
          <a:lstStyle/>
          <a:p>
            <a:fld id="{5D6971FF-BBED-43CF-BBEB-F266F0A944C9}" type="slidenum">
              <a:rPr lang="it-IT" smtClean="0">
                <a:latin typeface="Arial" pitchFamily="34" charset="0"/>
              </a:rPr>
              <a:pPr/>
              <a:t>25</a:t>
            </a:fld>
            <a:endParaRPr lang="it-IT" smtClean="0">
              <a:latin typeface="Arial" pitchFamily="34" charset="0"/>
            </a:endParaRPr>
          </a:p>
        </p:txBody>
      </p:sp>
      <p:sp>
        <p:nvSpPr>
          <p:cNvPr id="13314" name="Rectangle 2"/>
          <p:cNvSpPr>
            <a:spLocks noGrp="1" noRot="1" noChangeArrowheads="1"/>
          </p:cNvSpPr>
          <p:nvPr>
            <p:ph type="title"/>
          </p:nvPr>
        </p:nvSpPr>
        <p:spPr/>
        <p:txBody>
          <a:bodyPr/>
          <a:lstStyle/>
          <a:p>
            <a:pPr eaLnBrk="1" hangingPunct="1">
              <a:defRPr/>
            </a:pPr>
            <a:r>
              <a:rPr lang="it-IT" smtClean="0"/>
              <a:t>CRESCITA e DECRESCITA</a:t>
            </a:r>
          </a:p>
        </p:txBody>
      </p:sp>
      <p:sp>
        <p:nvSpPr>
          <p:cNvPr id="13315" name="Rectangle 3"/>
          <p:cNvSpPr>
            <a:spLocks noGrp="1" noChangeArrowheads="1"/>
          </p:cNvSpPr>
          <p:nvPr>
            <p:ph type="body" idx="1"/>
          </p:nvPr>
        </p:nvSpPr>
        <p:spPr/>
        <p:txBody>
          <a:bodyPr/>
          <a:lstStyle/>
          <a:p>
            <a:pPr eaLnBrk="1" hangingPunct="1">
              <a:defRPr/>
            </a:pPr>
            <a:r>
              <a:rPr lang="it-IT" smtClean="0"/>
              <a:t>L’idea che la crescita segua un sentiero di equilibrio di lungo periodo è SBAGLIATA se non tiene conto di tutti i fattori esaminati e di …… ulteriori</a:t>
            </a:r>
          </a:p>
          <a:p>
            <a:pPr eaLnBrk="1" hangingPunct="1">
              <a:defRPr/>
            </a:pPr>
            <a:endParaRPr lang="it-IT" smtClean="0"/>
          </a:p>
          <a:p>
            <a:pPr eaLnBrk="1" hangingPunct="1">
              <a:defRPr/>
            </a:pPr>
            <a:endParaRPr lang="it-IT"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numero diapositiva 4"/>
          <p:cNvSpPr>
            <a:spLocks noGrp="1"/>
          </p:cNvSpPr>
          <p:nvPr>
            <p:ph type="sldNum" sz="quarter" idx="11"/>
          </p:nvPr>
        </p:nvSpPr>
        <p:spPr>
          <a:noFill/>
        </p:spPr>
        <p:txBody>
          <a:bodyPr/>
          <a:lstStyle/>
          <a:p>
            <a:fld id="{057A8C6E-F626-4D51-9B64-5A84A7C5AED0}" type="slidenum">
              <a:rPr lang="it-IT" smtClean="0">
                <a:latin typeface="Arial" pitchFamily="34" charset="0"/>
              </a:rPr>
              <a:pPr/>
              <a:t>26</a:t>
            </a:fld>
            <a:endParaRPr lang="it-IT" smtClean="0">
              <a:latin typeface="Arial" pitchFamily="34" charset="0"/>
            </a:endParaRPr>
          </a:p>
        </p:txBody>
      </p:sp>
      <p:sp>
        <p:nvSpPr>
          <p:cNvPr id="45058" name="Rectangle 2"/>
          <p:cNvSpPr>
            <a:spLocks noGrp="1" noRot="1" noChangeArrowheads="1"/>
          </p:cNvSpPr>
          <p:nvPr>
            <p:ph type="title"/>
          </p:nvPr>
        </p:nvSpPr>
        <p:spPr>
          <a:xfrm>
            <a:off x="457200" y="274638"/>
            <a:ext cx="8229600" cy="774700"/>
          </a:xfrm>
        </p:spPr>
        <p:txBody>
          <a:bodyPr/>
          <a:lstStyle/>
          <a:p>
            <a:pPr eaLnBrk="1" hangingPunct="1">
              <a:defRPr/>
            </a:pPr>
            <a:r>
              <a:rPr lang="it-IT" smtClean="0"/>
              <a:t>Punti di forza</a:t>
            </a:r>
          </a:p>
        </p:txBody>
      </p:sp>
      <p:sp>
        <p:nvSpPr>
          <p:cNvPr id="45059" name="Rectangle 3"/>
          <p:cNvSpPr>
            <a:spLocks noGrp="1" noChangeArrowheads="1"/>
          </p:cNvSpPr>
          <p:nvPr>
            <p:ph type="body" idx="1"/>
          </p:nvPr>
        </p:nvSpPr>
        <p:spPr>
          <a:xfrm>
            <a:off x="457200" y="1052513"/>
            <a:ext cx="8229600" cy="5078412"/>
          </a:xfrm>
        </p:spPr>
        <p:txBody>
          <a:bodyPr/>
          <a:lstStyle/>
          <a:p>
            <a:pPr eaLnBrk="1" hangingPunct="1">
              <a:lnSpc>
                <a:spcPct val="90000"/>
              </a:lnSpc>
              <a:defRPr/>
            </a:pPr>
            <a:r>
              <a:rPr lang="it-IT" sz="2800" smtClean="0"/>
              <a:t> Straordinario tessuto di PMI in gran parte del</a:t>
            </a:r>
          </a:p>
          <a:p>
            <a:pPr eaLnBrk="1" hangingPunct="1">
              <a:lnSpc>
                <a:spcPct val="90000"/>
              </a:lnSpc>
              <a:buFont typeface="Wingdings" pitchFamily="2" charset="2"/>
              <a:buNone/>
              <a:defRPr/>
            </a:pPr>
            <a:r>
              <a:rPr lang="it-IT" sz="2800" smtClean="0"/>
              <a:t>	 Paese</a:t>
            </a:r>
          </a:p>
          <a:p>
            <a:pPr eaLnBrk="1" hangingPunct="1">
              <a:lnSpc>
                <a:spcPct val="90000"/>
              </a:lnSpc>
              <a:defRPr/>
            </a:pPr>
            <a:r>
              <a:rPr lang="it-IT" sz="2800" smtClean="0"/>
              <a:t> Seconda industria manifatturiera in Europa dopo la Germania</a:t>
            </a:r>
          </a:p>
          <a:p>
            <a:pPr eaLnBrk="1" hangingPunct="1">
              <a:lnSpc>
                <a:spcPct val="90000"/>
              </a:lnSpc>
              <a:defRPr/>
            </a:pPr>
            <a:r>
              <a:rPr lang="it-IT" sz="2800" smtClean="0"/>
              <a:t>Notevole capacità turistica e margini di ulteriore crescita</a:t>
            </a:r>
          </a:p>
          <a:p>
            <a:pPr eaLnBrk="1" hangingPunct="1">
              <a:lnSpc>
                <a:spcPct val="90000"/>
              </a:lnSpc>
              <a:defRPr/>
            </a:pPr>
            <a:r>
              <a:rPr lang="it-IT" sz="2800" smtClean="0"/>
              <a:t>Presenza di beni storici e culturali (50 - 67% del totale secondo l’Unesco)</a:t>
            </a:r>
          </a:p>
          <a:p>
            <a:pPr eaLnBrk="1" hangingPunct="1">
              <a:lnSpc>
                <a:spcPct val="90000"/>
              </a:lnSpc>
              <a:defRPr/>
            </a:pPr>
            <a:r>
              <a:rPr lang="it-IT" sz="2800" smtClean="0"/>
              <a:t>Patrimonio naturale enorme e diversificato</a:t>
            </a:r>
          </a:p>
          <a:p>
            <a:pPr eaLnBrk="1" hangingPunct="1">
              <a:lnSpc>
                <a:spcPct val="90000"/>
              </a:lnSpc>
              <a:defRPr/>
            </a:pPr>
            <a:r>
              <a:rPr lang="it-IT" sz="2800" smtClean="0"/>
              <a:t>Enograstronomia (prodotti tipici – turismo e export)</a:t>
            </a:r>
          </a:p>
          <a:p>
            <a:pPr eaLnBrk="1" hangingPunct="1">
              <a:lnSpc>
                <a:spcPct val="90000"/>
              </a:lnSpc>
              <a:defRPr/>
            </a:pPr>
            <a:r>
              <a:rPr lang="it-IT" sz="2800" smtClean="0"/>
              <a:t>Moda e design</a:t>
            </a:r>
          </a:p>
          <a:p>
            <a:pPr eaLnBrk="1" hangingPunct="1">
              <a:lnSpc>
                <a:spcPct val="90000"/>
              </a:lnSpc>
              <a:defRPr/>
            </a:pPr>
            <a:endParaRPr lang="it-IT" sz="2800" smtClean="0"/>
          </a:p>
          <a:p>
            <a:pPr eaLnBrk="1" hangingPunct="1">
              <a:lnSpc>
                <a:spcPct val="90000"/>
              </a:lnSpc>
              <a:defRPr/>
            </a:pPr>
            <a:endParaRPr lang="it-IT" sz="2800"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numero diapositiva 4"/>
          <p:cNvSpPr>
            <a:spLocks noGrp="1"/>
          </p:cNvSpPr>
          <p:nvPr>
            <p:ph type="sldNum" sz="quarter" idx="11"/>
          </p:nvPr>
        </p:nvSpPr>
        <p:spPr>
          <a:noFill/>
        </p:spPr>
        <p:txBody>
          <a:bodyPr/>
          <a:lstStyle/>
          <a:p>
            <a:fld id="{8D6A0063-F60D-4656-8061-33E08E8CFC94}" type="slidenum">
              <a:rPr lang="it-IT" smtClean="0">
                <a:latin typeface="Arial" pitchFamily="34" charset="0"/>
              </a:rPr>
              <a:pPr/>
              <a:t>27</a:t>
            </a:fld>
            <a:endParaRPr lang="it-IT" smtClean="0">
              <a:latin typeface="Arial" pitchFamily="34" charset="0"/>
            </a:endParaRPr>
          </a:p>
        </p:txBody>
      </p:sp>
      <p:sp>
        <p:nvSpPr>
          <p:cNvPr id="23554" name="Rectangle 2"/>
          <p:cNvSpPr>
            <a:spLocks noGrp="1" noRot="1" noChangeArrowheads="1"/>
          </p:cNvSpPr>
          <p:nvPr>
            <p:ph type="title"/>
          </p:nvPr>
        </p:nvSpPr>
        <p:spPr/>
        <p:txBody>
          <a:bodyPr/>
          <a:lstStyle/>
          <a:p>
            <a:pPr eaLnBrk="1" hangingPunct="1">
              <a:defRPr/>
            </a:pPr>
            <a:r>
              <a:rPr lang="it-IT" b="0" smtClean="0">
                <a:effectLst/>
              </a:rPr>
              <a:t>EUROPA 2020</a:t>
            </a:r>
            <a:endParaRPr lang="it-IT" smtClean="0"/>
          </a:p>
        </p:txBody>
      </p:sp>
      <p:sp>
        <p:nvSpPr>
          <p:cNvPr id="27652" name="Rectangle 3"/>
          <p:cNvSpPr>
            <a:spLocks noGrp="1" noChangeArrowheads="1"/>
          </p:cNvSpPr>
          <p:nvPr>
            <p:ph type="body" idx="1"/>
          </p:nvPr>
        </p:nvSpPr>
        <p:spPr/>
        <p:txBody>
          <a:bodyPr/>
          <a:lstStyle/>
          <a:p>
            <a:pPr algn="ctr" eaLnBrk="1" hangingPunct="1">
              <a:buFont typeface="Wingdings" pitchFamily="2" charset="2"/>
              <a:buNone/>
            </a:pPr>
            <a:endParaRPr lang="it-IT" b="1" smtClean="0">
              <a:effectLst/>
            </a:endParaRPr>
          </a:p>
          <a:p>
            <a:pPr algn="ctr" eaLnBrk="1" hangingPunct="1">
              <a:buFont typeface="Wingdings" pitchFamily="2" charset="2"/>
              <a:buNone/>
            </a:pPr>
            <a:r>
              <a:rPr lang="it-IT" sz="4000" b="1" smtClean="0">
                <a:effectLst/>
              </a:rPr>
              <a:t>Una strategia per una crescita</a:t>
            </a:r>
          </a:p>
          <a:p>
            <a:pPr algn="ctr" eaLnBrk="1" hangingPunct="1">
              <a:buFont typeface="Wingdings" pitchFamily="2" charset="2"/>
              <a:buNone/>
            </a:pPr>
            <a:endParaRPr lang="it-IT" sz="4000" b="1" smtClean="0">
              <a:effectLst/>
            </a:endParaRPr>
          </a:p>
          <a:p>
            <a:pPr algn="ctr" eaLnBrk="1" hangingPunct="1">
              <a:buFont typeface="Wingdings" pitchFamily="2" charset="2"/>
              <a:buNone/>
            </a:pPr>
            <a:r>
              <a:rPr lang="it-IT" sz="4000" b="1" smtClean="0">
                <a:effectLst/>
              </a:rPr>
              <a:t> intelligente, sostenibile e inclusiva</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numero diapositiva 4"/>
          <p:cNvSpPr>
            <a:spLocks noGrp="1"/>
          </p:cNvSpPr>
          <p:nvPr>
            <p:ph type="sldNum" sz="quarter" idx="11"/>
          </p:nvPr>
        </p:nvSpPr>
        <p:spPr>
          <a:noFill/>
        </p:spPr>
        <p:txBody>
          <a:bodyPr/>
          <a:lstStyle/>
          <a:p>
            <a:fld id="{CC041C3F-8513-41DD-94EB-1207B07354C0}" type="slidenum">
              <a:rPr lang="it-IT" smtClean="0">
                <a:latin typeface="Arial" pitchFamily="34" charset="0"/>
              </a:rPr>
              <a:pPr/>
              <a:t>28</a:t>
            </a:fld>
            <a:endParaRPr lang="it-IT" smtClean="0">
              <a:latin typeface="Arial" pitchFamily="34" charset="0"/>
            </a:endParaRPr>
          </a:p>
        </p:txBody>
      </p:sp>
      <p:sp>
        <p:nvSpPr>
          <p:cNvPr id="24578" name="Rectangle 2"/>
          <p:cNvSpPr>
            <a:spLocks noGrp="1" noRot="1" noChangeArrowheads="1"/>
          </p:cNvSpPr>
          <p:nvPr>
            <p:ph type="title"/>
          </p:nvPr>
        </p:nvSpPr>
        <p:spPr>
          <a:xfrm>
            <a:off x="395288" y="-387350"/>
            <a:ext cx="8229600" cy="127000"/>
          </a:xfrm>
        </p:spPr>
        <p:txBody>
          <a:bodyPr/>
          <a:lstStyle/>
          <a:p>
            <a:pPr eaLnBrk="1" hangingPunct="1">
              <a:defRPr/>
            </a:pPr>
            <a:endParaRPr lang="it-IT" sz="4000" smtClean="0"/>
          </a:p>
        </p:txBody>
      </p:sp>
      <p:sp>
        <p:nvSpPr>
          <p:cNvPr id="24579" name="Rectangle 3"/>
          <p:cNvSpPr>
            <a:spLocks noGrp="1" noChangeArrowheads="1"/>
          </p:cNvSpPr>
          <p:nvPr>
            <p:ph type="body" idx="1"/>
          </p:nvPr>
        </p:nvSpPr>
        <p:spPr>
          <a:xfrm>
            <a:off x="457200" y="260350"/>
            <a:ext cx="8229600" cy="5870575"/>
          </a:xfrm>
        </p:spPr>
        <p:txBody>
          <a:bodyPr/>
          <a:lstStyle/>
          <a:p>
            <a:pPr algn="ctr" eaLnBrk="1" hangingPunct="1">
              <a:lnSpc>
                <a:spcPct val="90000"/>
              </a:lnSpc>
              <a:buFont typeface="Wingdings" pitchFamily="2" charset="2"/>
              <a:buNone/>
              <a:defRPr/>
            </a:pPr>
            <a:r>
              <a:rPr lang="it-IT" sz="2400" smtClean="0"/>
              <a:t>	 </a:t>
            </a:r>
            <a:r>
              <a:rPr lang="it-IT" b="1" u="sng" smtClean="0"/>
              <a:t>3 marzo 2010</a:t>
            </a:r>
          </a:p>
          <a:p>
            <a:pPr eaLnBrk="1" hangingPunct="1">
              <a:lnSpc>
                <a:spcPct val="90000"/>
              </a:lnSpc>
              <a:buFont typeface="Wingdings" pitchFamily="2" charset="2"/>
              <a:buNone/>
              <a:defRPr/>
            </a:pPr>
            <a:endParaRPr lang="it-IT" u="sng" smtClean="0"/>
          </a:p>
          <a:p>
            <a:pPr eaLnBrk="1" hangingPunct="1">
              <a:lnSpc>
                <a:spcPct val="90000"/>
              </a:lnSpc>
              <a:buFont typeface="Wingdings" pitchFamily="2" charset="2"/>
              <a:buNone/>
              <a:defRPr/>
            </a:pPr>
            <a:r>
              <a:rPr lang="it-IT" sz="2400" smtClean="0"/>
              <a:t>	La Commissione ha presentato una nuova strategia politica, «Europa 2020», a sostegno dell'occupazione, della produttività e della coesione sociale in Europa. </a:t>
            </a:r>
          </a:p>
          <a:p>
            <a:pPr eaLnBrk="1" hangingPunct="1">
              <a:lnSpc>
                <a:spcPct val="90000"/>
              </a:lnSpc>
              <a:buFont typeface="Wingdings" pitchFamily="2" charset="2"/>
              <a:buNone/>
              <a:defRPr/>
            </a:pPr>
            <a:endParaRPr lang="it-IT" sz="2400" smtClean="0"/>
          </a:p>
          <a:p>
            <a:pPr eaLnBrk="1" hangingPunct="1">
              <a:lnSpc>
                <a:spcPct val="90000"/>
              </a:lnSpc>
              <a:buFont typeface="Wingdings" pitchFamily="2" charset="2"/>
              <a:buNone/>
              <a:defRPr/>
            </a:pPr>
            <a:r>
              <a:rPr lang="it-IT" sz="2400" smtClean="0"/>
              <a:t>	trasformazione, soprattutto a causa della globalizzazione, del cambiamento climatico e dell'invecchiamento della popolazione. </a:t>
            </a:r>
          </a:p>
          <a:p>
            <a:pPr eaLnBrk="1" hangingPunct="1">
              <a:lnSpc>
                <a:spcPct val="90000"/>
              </a:lnSpc>
              <a:buFont typeface="Wingdings" pitchFamily="2" charset="2"/>
              <a:buNone/>
              <a:defRPr/>
            </a:pPr>
            <a:endParaRPr lang="it-IT" sz="2400" smtClean="0"/>
          </a:p>
          <a:p>
            <a:pPr eaLnBrk="1" hangingPunct="1">
              <a:lnSpc>
                <a:spcPct val="90000"/>
              </a:lnSpc>
              <a:buFont typeface="Wingdings" pitchFamily="2" charset="2"/>
              <a:buNone/>
              <a:defRPr/>
            </a:pPr>
            <a:r>
              <a:rPr lang="it-IT" sz="2400" smtClean="0"/>
              <a:t>	Inoltre, la crisi finanziaria del 2008 ha rimesso in discussione i progressi sociali ed economici compiuti dai paesi dell'Ue. </a:t>
            </a:r>
          </a:p>
          <a:p>
            <a:pPr eaLnBrk="1" hangingPunct="1">
              <a:lnSpc>
                <a:spcPct val="90000"/>
              </a:lnSpc>
              <a:buFont typeface="Wingdings" pitchFamily="2" charset="2"/>
              <a:buNone/>
              <a:defRPr/>
            </a:pPr>
            <a:r>
              <a:rPr lang="it-IT" sz="2400" smtClean="0"/>
              <a:t>	</a:t>
            </a:r>
          </a:p>
          <a:p>
            <a:pPr eaLnBrk="1" hangingPunct="1">
              <a:lnSpc>
                <a:spcPct val="90000"/>
              </a:lnSpc>
              <a:buFont typeface="Wingdings" pitchFamily="2" charset="2"/>
              <a:buNone/>
              <a:defRPr/>
            </a:pPr>
            <a:r>
              <a:rPr lang="it-IT" sz="2400" smtClean="0"/>
              <a:t>	La ripresa economica avviata nel 2010 deve quindi accompagnarsi ad una serie di riforme per assicurare lo sviluppo sostenibile dell'UE nel prossimo decennio.</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numero diapositiva 4"/>
          <p:cNvSpPr>
            <a:spLocks noGrp="1"/>
          </p:cNvSpPr>
          <p:nvPr>
            <p:ph type="sldNum" sz="quarter" idx="11"/>
          </p:nvPr>
        </p:nvSpPr>
        <p:spPr>
          <a:noFill/>
        </p:spPr>
        <p:txBody>
          <a:bodyPr/>
          <a:lstStyle/>
          <a:p>
            <a:fld id="{018FA3F8-1403-4C40-A37E-55E7F2DD9870}" type="slidenum">
              <a:rPr lang="it-IT" smtClean="0">
                <a:latin typeface="Arial" pitchFamily="34" charset="0"/>
              </a:rPr>
              <a:pPr/>
              <a:t>29</a:t>
            </a:fld>
            <a:endParaRPr lang="it-IT" smtClean="0">
              <a:latin typeface="Arial" pitchFamily="34" charset="0"/>
            </a:endParaRPr>
          </a:p>
        </p:txBody>
      </p:sp>
      <p:sp>
        <p:nvSpPr>
          <p:cNvPr id="25602" name="Rectangle 2"/>
          <p:cNvSpPr>
            <a:spLocks noGrp="1" noRot="1" noChangeArrowheads="1"/>
          </p:cNvSpPr>
          <p:nvPr>
            <p:ph type="title"/>
          </p:nvPr>
        </p:nvSpPr>
        <p:spPr/>
        <p:txBody>
          <a:bodyPr/>
          <a:lstStyle/>
          <a:p>
            <a:pPr eaLnBrk="1" hangingPunct="1">
              <a:defRPr/>
            </a:pPr>
            <a:r>
              <a:rPr lang="it-IT" b="0" smtClean="0"/>
              <a:t>Atto</a:t>
            </a:r>
          </a:p>
        </p:txBody>
      </p:sp>
      <p:sp>
        <p:nvSpPr>
          <p:cNvPr id="25603" name="Rectangle 3"/>
          <p:cNvSpPr>
            <a:spLocks noGrp="1" noChangeArrowheads="1"/>
          </p:cNvSpPr>
          <p:nvPr>
            <p:ph type="body" idx="1"/>
          </p:nvPr>
        </p:nvSpPr>
        <p:spPr/>
        <p:txBody>
          <a:bodyPr/>
          <a:lstStyle/>
          <a:p>
            <a:pPr eaLnBrk="1" hangingPunct="1">
              <a:buFont typeface="Wingdings" pitchFamily="2" charset="2"/>
              <a:buNone/>
              <a:defRPr/>
            </a:pPr>
            <a:r>
              <a:rPr lang="it-IT" smtClean="0"/>
              <a:t>	Comunicazione della Commissione, del 3 marzo 2010, intitolata «Europa 2020: Una strategia per una crescita intelligente, sostenibile e inclusiva» [</a:t>
            </a:r>
            <a:r>
              <a:rPr lang="it-IT" smtClean="0">
                <a:hlinkClick r:id="rId2" tooltip="COM(2010) 2020"/>
              </a:rPr>
              <a:t>COM(2010) 2020</a:t>
            </a:r>
            <a:r>
              <a:rPr lang="it-IT" smtClean="0"/>
              <a:t> def. </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egnaposto numero diapositiva 4"/>
          <p:cNvSpPr>
            <a:spLocks noGrp="1"/>
          </p:cNvSpPr>
          <p:nvPr>
            <p:ph type="sldNum" sz="quarter" idx="11"/>
          </p:nvPr>
        </p:nvSpPr>
        <p:spPr>
          <a:noFill/>
        </p:spPr>
        <p:txBody>
          <a:bodyPr/>
          <a:lstStyle/>
          <a:p>
            <a:fld id="{035E7317-2FDF-4527-AEE4-10B50E60674C}" type="slidenum">
              <a:rPr lang="it-IT" smtClean="0">
                <a:latin typeface="Arial" pitchFamily="34" charset="0"/>
              </a:rPr>
              <a:pPr/>
              <a:t>3</a:t>
            </a:fld>
            <a:endParaRPr lang="it-IT" smtClean="0">
              <a:latin typeface="Arial" pitchFamily="34" charset="0"/>
            </a:endParaRPr>
          </a:p>
        </p:txBody>
      </p:sp>
      <p:sp>
        <p:nvSpPr>
          <p:cNvPr id="11266" name="Rectangle 2"/>
          <p:cNvSpPr>
            <a:spLocks noGrp="1" noRot="1" noChangeArrowheads="1"/>
          </p:cNvSpPr>
          <p:nvPr>
            <p:ph type="title"/>
          </p:nvPr>
        </p:nvSpPr>
        <p:spPr>
          <a:xfrm>
            <a:off x="457200" y="274638"/>
            <a:ext cx="8229600" cy="630237"/>
          </a:xfrm>
        </p:spPr>
        <p:txBody>
          <a:bodyPr/>
          <a:lstStyle/>
          <a:p>
            <a:pPr eaLnBrk="1" hangingPunct="1">
              <a:defRPr/>
            </a:pPr>
            <a:r>
              <a:rPr lang="it-IT" sz="4000" b="0" smtClean="0"/>
              <a:t>L’Economia</a:t>
            </a:r>
          </a:p>
        </p:txBody>
      </p:sp>
      <p:sp>
        <p:nvSpPr>
          <p:cNvPr id="11267" name="Rectangle 3"/>
          <p:cNvSpPr>
            <a:spLocks noGrp="1" noChangeArrowheads="1"/>
          </p:cNvSpPr>
          <p:nvPr>
            <p:ph type="body" idx="1"/>
          </p:nvPr>
        </p:nvSpPr>
        <p:spPr>
          <a:xfrm>
            <a:off x="457200" y="908050"/>
            <a:ext cx="8229600" cy="5761038"/>
          </a:xfrm>
        </p:spPr>
        <p:txBody>
          <a:bodyPr/>
          <a:lstStyle/>
          <a:p>
            <a:pPr eaLnBrk="1" hangingPunct="1">
              <a:defRPr/>
            </a:pPr>
            <a:r>
              <a:rPr lang="it-IT" sz="2800" b="1" smtClean="0"/>
              <a:t>E’ la scienza che studia la scelta tra alternative quando la dotazione di risorse è scarsa.</a:t>
            </a:r>
          </a:p>
          <a:p>
            <a:pPr eaLnBrk="1" hangingPunct="1">
              <a:defRPr/>
            </a:pPr>
            <a:r>
              <a:rPr lang="it-IT" sz="2800" smtClean="0"/>
              <a:t>MERCATO: punto nel tempo e nello spazio in cui si incontrano domanda e offerta (es. Borsa valori).</a:t>
            </a:r>
          </a:p>
          <a:p>
            <a:pPr eaLnBrk="1" hangingPunct="1">
              <a:defRPr/>
            </a:pPr>
            <a:r>
              <a:rPr lang="it-IT" sz="2800" smtClean="0"/>
              <a:t>Il SISTEMA ECONOMICO non funziona mai in modo ottimale (A. Smith parlava di mano invisibile (teorie liberiste) Kant sosteneva che la società non è un sistema perfetto, né lo sono gli esseri umani).</a:t>
            </a:r>
          </a:p>
          <a:p>
            <a:pPr eaLnBrk="1" hangingPunct="1">
              <a:defRPr/>
            </a:pPr>
            <a:r>
              <a:rPr lang="it-IT" sz="2800" smtClean="0"/>
              <a:t>Poche Caertezze (relative) nel lungo periodo: sappiamo che un buon ritmo di investimenti crea capacità produttiva e favorisce il progresso tecnico.</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numero diapositiva 4"/>
          <p:cNvSpPr>
            <a:spLocks noGrp="1"/>
          </p:cNvSpPr>
          <p:nvPr>
            <p:ph type="sldNum" sz="quarter" idx="11"/>
          </p:nvPr>
        </p:nvSpPr>
        <p:spPr>
          <a:noFill/>
        </p:spPr>
        <p:txBody>
          <a:bodyPr/>
          <a:lstStyle/>
          <a:p>
            <a:fld id="{C6EC84C5-A2B2-4AE0-A2F8-AFE84E4DC80E}" type="slidenum">
              <a:rPr lang="it-IT" smtClean="0">
                <a:latin typeface="Arial" pitchFamily="34" charset="0"/>
              </a:rPr>
              <a:pPr/>
              <a:t>30</a:t>
            </a:fld>
            <a:endParaRPr lang="it-IT" smtClean="0">
              <a:latin typeface="Arial" pitchFamily="34" charset="0"/>
            </a:endParaRPr>
          </a:p>
        </p:txBody>
      </p:sp>
      <p:sp>
        <p:nvSpPr>
          <p:cNvPr id="26626" name="Rectangle 2"/>
          <p:cNvSpPr>
            <a:spLocks noGrp="1" noRot="1" noChangeArrowheads="1"/>
          </p:cNvSpPr>
          <p:nvPr>
            <p:ph type="title"/>
          </p:nvPr>
        </p:nvSpPr>
        <p:spPr>
          <a:xfrm>
            <a:off x="468313" y="-387350"/>
            <a:ext cx="8229600" cy="69850"/>
          </a:xfrm>
        </p:spPr>
        <p:txBody>
          <a:bodyPr/>
          <a:lstStyle/>
          <a:p>
            <a:pPr eaLnBrk="1" hangingPunct="1">
              <a:defRPr/>
            </a:pPr>
            <a:endParaRPr lang="it-IT" sz="4000" smtClean="0"/>
          </a:p>
        </p:txBody>
      </p:sp>
      <p:sp>
        <p:nvSpPr>
          <p:cNvPr id="26627" name="Rectangle 3"/>
          <p:cNvSpPr>
            <a:spLocks noGrp="1" noChangeArrowheads="1"/>
          </p:cNvSpPr>
          <p:nvPr>
            <p:ph type="body" idx="1"/>
          </p:nvPr>
        </p:nvSpPr>
        <p:spPr>
          <a:xfrm>
            <a:off x="457200" y="333375"/>
            <a:ext cx="8229600" cy="5797550"/>
          </a:xfrm>
        </p:spPr>
        <p:txBody>
          <a:bodyPr/>
          <a:lstStyle/>
          <a:p>
            <a:pPr algn="ctr" eaLnBrk="1" hangingPunct="1">
              <a:buFont typeface="Wingdings" pitchFamily="2" charset="2"/>
              <a:buNone/>
              <a:defRPr/>
            </a:pPr>
            <a:r>
              <a:rPr lang="it-IT" smtClean="0"/>
              <a:t>	</a:t>
            </a:r>
            <a:r>
              <a:rPr lang="it-IT" b="1" u="sng" smtClean="0"/>
              <a:t>L’obiettivo è una Crescita</a:t>
            </a:r>
          </a:p>
          <a:p>
            <a:pPr eaLnBrk="1" hangingPunct="1">
              <a:defRPr/>
            </a:pPr>
            <a:r>
              <a:rPr lang="it-IT" b="1" smtClean="0"/>
              <a:t>intelligente</a:t>
            </a:r>
            <a:r>
              <a:rPr lang="it-IT" smtClean="0"/>
              <a:t>, attraverso lo sviluppo delle conoscenze e dell'innovazione; </a:t>
            </a:r>
          </a:p>
          <a:p>
            <a:pPr eaLnBrk="1" hangingPunct="1">
              <a:buFont typeface="Wingdings" pitchFamily="2" charset="2"/>
              <a:buNone/>
              <a:defRPr/>
            </a:pPr>
            <a:endParaRPr lang="it-IT" smtClean="0"/>
          </a:p>
          <a:p>
            <a:pPr eaLnBrk="1" hangingPunct="1">
              <a:defRPr/>
            </a:pPr>
            <a:r>
              <a:rPr lang="it-IT" b="1" smtClean="0"/>
              <a:t>sostenibile</a:t>
            </a:r>
            <a:r>
              <a:rPr lang="it-IT" smtClean="0"/>
              <a:t>, basata su un'economia più verde, più efficiente nella gestione delle risorse e più competitiva; </a:t>
            </a:r>
          </a:p>
          <a:p>
            <a:pPr eaLnBrk="1" hangingPunct="1">
              <a:buFont typeface="Wingdings" pitchFamily="2" charset="2"/>
              <a:buNone/>
              <a:defRPr/>
            </a:pPr>
            <a:endParaRPr lang="it-IT" smtClean="0"/>
          </a:p>
          <a:p>
            <a:pPr eaLnBrk="1" hangingPunct="1">
              <a:defRPr/>
            </a:pPr>
            <a:r>
              <a:rPr lang="it-IT" b="1" smtClean="0"/>
              <a:t>inclusiva</a:t>
            </a:r>
            <a:r>
              <a:rPr lang="it-IT" smtClean="0"/>
              <a:t>, volta a promuovere l'occupazione, la coesione sociale e territoriale.</a:t>
            </a:r>
          </a:p>
          <a:p>
            <a:pPr eaLnBrk="1" hangingPunct="1">
              <a:defRPr/>
            </a:pPr>
            <a:endParaRPr lang="it-IT"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numero diapositiva 4"/>
          <p:cNvSpPr>
            <a:spLocks noGrp="1"/>
          </p:cNvSpPr>
          <p:nvPr>
            <p:ph type="sldNum" sz="quarter" idx="11"/>
          </p:nvPr>
        </p:nvSpPr>
        <p:spPr>
          <a:noFill/>
        </p:spPr>
        <p:txBody>
          <a:bodyPr/>
          <a:lstStyle/>
          <a:p>
            <a:fld id="{2D303F08-C581-4F4D-B77A-909FF00A49AE}" type="slidenum">
              <a:rPr lang="it-IT" smtClean="0">
                <a:latin typeface="Arial" pitchFamily="34" charset="0"/>
              </a:rPr>
              <a:pPr/>
              <a:t>31</a:t>
            </a:fld>
            <a:endParaRPr lang="it-IT" smtClean="0">
              <a:latin typeface="Arial" pitchFamily="34" charset="0"/>
            </a:endParaRPr>
          </a:p>
        </p:txBody>
      </p:sp>
      <p:sp>
        <p:nvSpPr>
          <p:cNvPr id="27650" name="Rectangle 2"/>
          <p:cNvSpPr>
            <a:spLocks noGrp="1" noRot="1" noChangeArrowheads="1"/>
          </p:cNvSpPr>
          <p:nvPr>
            <p:ph type="title"/>
          </p:nvPr>
        </p:nvSpPr>
        <p:spPr>
          <a:xfrm>
            <a:off x="468313" y="-315913"/>
            <a:ext cx="8229600" cy="69850"/>
          </a:xfrm>
        </p:spPr>
        <p:txBody>
          <a:bodyPr/>
          <a:lstStyle/>
          <a:p>
            <a:pPr eaLnBrk="1" hangingPunct="1">
              <a:defRPr/>
            </a:pPr>
            <a:endParaRPr lang="it-IT" sz="4000" smtClean="0"/>
          </a:p>
        </p:txBody>
      </p:sp>
      <p:sp>
        <p:nvSpPr>
          <p:cNvPr id="27651" name="Rectangle 3"/>
          <p:cNvSpPr>
            <a:spLocks noGrp="1" noChangeArrowheads="1"/>
          </p:cNvSpPr>
          <p:nvPr>
            <p:ph type="body" idx="1"/>
          </p:nvPr>
        </p:nvSpPr>
        <p:spPr>
          <a:xfrm>
            <a:off x="457200" y="260350"/>
            <a:ext cx="8229600" cy="5870575"/>
          </a:xfrm>
        </p:spPr>
        <p:txBody>
          <a:bodyPr/>
          <a:lstStyle/>
          <a:p>
            <a:pPr eaLnBrk="1" hangingPunct="1">
              <a:lnSpc>
                <a:spcPct val="80000"/>
              </a:lnSpc>
              <a:buFont typeface="Wingdings" pitchFamily="2" charset="2"/>
              <a:buNone/>
              <a:defRPr/>
            </a:pPr>
            <a:r>
              <a:rPr lang="it-IT" sz="2800" smtClean="0"/>
              <a:t>	</a:t>
            </a:r>
            <a:r>
              <a:rPr lang="it-IT" b="1" u="sng" smtClean="0"/>
              <a:t>obiettivi da raggiungere entro il 2020</a:t>
            </a:r>
            <a:r>
              <a:rPr lang="it-IT" u="sng" smtClean="0"/>
              <a:t>:</a:t>
            </a:r>
          </a:p>
          <a:p>
            <a:pPr eaLnBrk="1" hangingPunct="1">
              <a:lnSpc>
                <a:spcPct val="80000"/>
              </a:lnSpc>
              <a:buFont typeface="Wingdings" pitchFamily="2" charset="2"/>
              <a:buNone/>
              <a:defRPr/>
            </a:pPr>
            <a:endParaRPr lang="it-IT" u="sng" smtClean="0"/>
          </a:p>
          <a:p>
            <a:pPr eaLnBrk="1" hangingPunct="1">
              <a:lnSpc>
                <a:spcPct val="80000"/>
              </a:lnSpc>
              <a:defRPr/>
            </a:pPr>
            <a:r>
              <a:rPr lang="it-IT" sz="2800" smtClean="0"/>
              <a:t>portare al 75% il tasso di occupazione delle persone di età compresa tra 20 e 64 anni; </a:t>
            </a:r>
          </a:p>
          <a:p>
            <a:pPr eaLnBrk="1" hangingPunct="1">
              <a:lnSpc>
                <a:spcPct val="80000"/>
              </a:lnSpc>
              <a:defRPr/>
            </a:pPr>
            <a:r>
              <a:rPr lang="it-IT" sz="2800" smtClean="0"/>
              <a:t>investire il 3% del prodotto interno lordo (PIL) in ricerca e sviluppo; </a:t>
            </a:r>
          </a:p>
          <a:p>
            <a:pPr eaLnBrk="1" hangingPunct="1">
              <a:lnSpc>
                <a:spcPct val="80000"/>
              </a:lnSpc>
              <a:defRPr/>
            </a:pPr>
            <a:r>
              <a:rPr lang="it-IT" sz="2800" smtClean="0"/>
              <a:t>ridurre le emissioni di carbonio al 20% (e al 30% se le condizioni lo permettono), aumentare del 20% la quota di energie rinnovabili e aumentare l'efficienza energetica del 20%; </a:t>
            </a:r>
          </a:p>
          <a:p>
            <a:pPr eaLnBrk="1" hangingPunct="1">
              <a:lnSpc>
                <a:spcPct val="80000"/>
              </a:lnSpc>
              <a:defRPr/>
            </a:pPr>
            <a:r>
              <a:rPr lang="it-IT" sz="2800" smtClean="0"/>
              <a:t>ridurre il tasso di abbandono scolastico a meno del 10% e portare </a:t>
            </a:r>
            <a:r>
              <a:rPr lang="it-IT" sz="2800" b="1" smtClean="0"/>
              <a:t>al 40%</a:t>
            </a:r>
            <a:r>
              <a:rPr lang="it-IT" sz="2800" smtClean="0"/>
              <a:t> </a:t>
            </a:r>
            <a:r>
              <a:rPr lang="it-IT" sz="2800" b="1" smtClean="0"/>
              <a:t>il tasso dei giovani laureati</a:t>
            </a:r>
            <a:r>
              <a:rPr lang="it-IT" sz="2800" smtClean="0"/>
              <a:t>; </a:t>
            </a:r>
          </a:p>
          <a:p>
            <a:pPr eaLnBrk="1" hangingPunct="1">
              <a:lnSpc>
                <a:spcPct val="80000"/>
              </a:lnSpc>
              <a:defRPr/>
            </a:pPr>
            <a:r>
              <a:rPr lang="it-IT" sz="2800" smtClean="0"/>
              <a:t>ridurre di 20 milioni il numero delle persone a rischio di povertà.</a:t>
            </a:r>
          </a:p>
          <a:p>
            <a:pPr eaLnBrk="1" hangingPunct="1">
              <a:lnSpc>
                <a:spcPct val="80000"/>
              </a:lnSpc>
              <a:defRPr/>
            </a:pPr>
            <a:endParaRPr lang="it-IT" sz="2800"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egnaposto numero diapositiva 2"/>
          <p:cNvSpPr>
            <a:spLocks noGrp="1"/>
          </p:cNvSpPr>
          <p:nvPr>
            <p:ph type="sldNum" sz="quarter" idx="11"/>
          </p:nvPr>
        </p:nvSpPr>
        <p:spPr>
          <a:noFill/>
        </p:spPr>
        <p:txBody>
          <a:bodyPr/>
          <a:lstStyle/>
          <a:p>
            <a:fld id="{A76AC86C-CA51-492F-AFEE-805B856ABF86}" type="slidenum">
              <a:rPr lang="it-IT" smtClean="0">
                <a:latin typeface="Arial" pitchFamily="34" charset="0"/>
              </a:rPr>
              <a:pPr/>
              <a:t>32</a:t>
            </a:fld>
            <a:endParaRPr lang="it-IT" smtClean="0">
              <a:latin typeface="Arial" pitchFamily="34" charset="0"/>
            </a:endParaRPr>
          </a:p>
        </p:txBody>
      </p:sp>
      <p:sp>
        <p:nvSpPr>
          <p:cNvPr id="28674" name="Rectangle 2"/>
          <p:cNvSpPr>
            <a:spLocks noGrp="1" noChangeArrowheads="1"/>
          </p:cNvSpPr>
          <p:nvPr>
            <p:ph type="body" idx="4294967295"/>
          </p:nvPr>
        </p:nvSpPr>
        <p:spPr>
          <a:xfrm>
            <a:off x="611188" y="620713"/>
            <a:ext cx="8229600" cy="4818062"/>
          </a:xfrm>
        </p:spPr>
        <p:txBody>
          <a:bodyPr/>
          <a:lstStyle/>
          <a:p>
            <a:pPr eaLnBrk="1" hangingPunct="1">
              <a:buFont typeface="Wingdings" pitchFamily="2" charset="2"/>
              <a:buNone/>
              <a:defRPr/>
            </a:pPr>
            <a:r>
              <a:rPr lang="it-IT" sz="2800" smtClean="0">
                <a:effectLst/>
              </a:rPr>
              <a:t>	O</a:t>
            </a:r>
            <a:r>
              <a:rPr lang="it-IT" smtClean="0">
                <a:effectLst/>
              </a:rPr>
              <a:t>biettivi connessi tra di loro </a:t>
            </a:r>
          </a:p>
          <a:p>
            <a:pPr eaLnBrk="1" hangingPunct="1">
              <a:buFont typeface="Wingdings" pitchFamily="2" charset="2"/>
              <a:buNone/>
              <a:defRPr/>
            </a:pPr>
            <a:r>
              <a:rPr lang="it-IT" smtClean="0">
                <a:effectLst/>
              </a:rPr>
              <a:t>	e fondamentali per il successodella Strategia.</a:t>
            </a:r>
          </a:p>
          <a:p>
            <a:pPr eaLnBrk="1" hangingPunct="1">
              <a:buFont typeface="Wingdings" pitchFamily="2" charset="2"/>
              <a:buNone/>
              <a:defRPr/>
            </a:pPr>
            <a:r>
              <a:rPr lang="it-IT" smtClean="0">
                <a:effectLst/>
              </a:rPr>
              <a:t>	</a:t>
            </a:r>
          </a:p>
          <a:p>
            <a:pPr eaLnBrk="1" hangingPunct="1">
              <a:buFont typeface="Wingdings" pitchFamily="2" charset="2"/>
              <a:buNone/>
              <a:defRPr/>
            </a:pPr>
            <a:r>
              <a:rPr lang="it-IT" smtClean="0">
                <a:effectLst/>
              </a:rPr>
              <a:t>	Per garantire che ciascuno Stato membro adatti la strategia Europa 2020 alla sua situazione specifica, </a:t>
            </a:r>
            <a:r>
              <a:rPr lang="it-IT" smtClean="0">
                <a:solidFill>
                  <a:srgbClr val="CC0000"/>
                </a:solidFill>
                <a:effectLst/>
              </a:rPr>
              <a:t>la Commissione propone che gli obiettivi dell'UE siano tradotti</a:t>
            </a:r>
            <a:r>
              <a:rPr lang="it-IT" smtClean="0">
                <a:effectLst/>
              </a:rPr>
              <a:t> in </a:t>
            </a:r>
            <a:r>
              <a:rPr lang="it-IT" b="1" smtClean="0">
                <a:effectLst/>
              </a:rPr>
              <a:t>obiettivi e percorsi nazionali</a:t>
            </a:r>
            <a:r>
              <a:rPr lang="it-IT" smtClean="0">
                <a:effectLst/>
              </a:rPr>
              <a:t>.</a:t>
            </a:r>
            <a:r>
              <a:rPr lang="it-IT" smtClean="0"/>
              <a:t> </a:t>
            </a:r>
          </a:p>
        </p:txBody>
      </p:sp>
      <p:sp>
        <p:nvSpPr>
          <p:cNvPr id="4" name="Segnaposto piè di pagina 3"/>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dissolve">
                                      <p:cBhvr>
                                        <p:cTn id="7" dur="500"/>
                                        <p:tgtEl>
                                          <p:spTgt spid="286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4">
                                            <p:txEl>
                                              <p:pRg st="1" end="1"/>
                                            </p:txEl>
                                          </p:spTgt>
                                        </p:tgtEl>
                                        <p:attrNameLst>
                                          <p:attrName>style.visibility</p:attrName>
                                        </p:attrNameLst>
                                      </p:cBhvr>
                                      <p:to>
                                        <p:strVal val="visible"/>
                                      </p:to>
                                    </p:set>
                                    <p:animEffect transition="in" filter="dissolve">
                                      <p:cBhvr>
                                        <p:cTn id="12" dur="500"/>
                                        <p:tgtEl>
                                          <p:spTgt spid="286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4">
                                            <p:txEl>
                                              <p:pRg st="2" end="2"/>
                                            </p:txEl>
                                          </p:spTgt>
                                        </p:tgtEl>
                                        <p:attrNameLst>
                                          <p:attrName>style.visibility</p:attrName>
                                        </p:attrNameLst>
                                      </p:cBhvr>
                                      <p:to>
                                        <p:strVal val="visible"/>
                                      </p:to>
                                    </p:set>
                                    <p:animEffect transition="in" filter="dissolve">
                                      <p:cBhvr>
                                        <p:cTn id="17" dur="500"/>
                                        <p:tgtEl>
                                          <p:spTgt spid="286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4">
                                            <p:txEl>
                                              <p:pRg st="3" end="3"/>
                                            </p:txEl>
                                          </p:spTgt>
                                        </p:tgtEl>
                                        <p:attrNameLst>
                                          <p:attrName>style.visibility</p:attrName>
                                        </p:attrNameLst>
                                      </p:cBhvr>
                                      <p:to>
                                        <p:strVal val="visible"/>
                                      </p:to>
                                    </p:set>
                                    <p:animEffect transition="in" filter="dissolve">
                                      <p:cBhvr>
                                        <p:cTn id="22" dur="500"/>
                                        <p:tgtEl>
                                          <p:spTgt spid="286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numero diapositiva 2"/>
          <p:cNvSpPr>
            <a:spLocks noGrp="1"/>
          </p:cNvSpPr>
          <p:nvPr>
            <p:ph type="sldNum" sz="quarter" idx="11"/>
          </p:nvPr>
        </p:nvSpPr>
        <p:spPr>
          <a:noFill/>
        </p:spPr>
        <p:txBody>
          <a:bodyPr/>
          <a:lstStyle/>
          <a:p>
            <a:fld id="{5474A307-412D-4382-98B4-DCFFA7AD8171}" type="slidenum">
              <a:rPr lang="it-IT" smtClean="0">
                <a:latin typeface="Arial" pitchFamily="34" charset="0"/>
              </a:rPr>
              <a:pPr/>
              <a:t>33</a:t>
            </a:fld>
            <a:endParaRPr lang="it-IT" smtClean="0">
              <a:latin typeface="Arial" pitchFamily="34" charset="0"/>
            </a:endParaRPr>
          </a:p>
        </p:txBody>
      </p:sp>
      <p:sp>
        <p:nvSpPr>
          <p:cNvPr id="33795" name="Rectangle 2"/>
          <p:cNvSpPr>
            <a:spLocks noChangeArrowheads="1"/>
          </p:cNvSpPr>
          <p:nvPr/>
        </p:nvSpPr>
        <p:spPr bwMode="auto">
          <a:xfrm>
            <a:off x="611188" y="549275"/>
            <a:ext cx="7993062" cy="2652713"/>
          </a:xfrm>
          <a:prstGeom prst="rect">
            <a:avLst/>
          </a:prstGeom>
          <a:noFill/>
          <a:ln w="9525">
            <a:noFill/>
            <a:miter lim="800000"/>
            <a:headEnd/>
            <a:tailEnd/>
          </a:ln>
        </p:spPr>
        <p:txBody>
          <a:bodyPr>
            <a:spAutoFit/>
          </a:bodyPr>
          <a:lstStyle/>
          <a:p>
            <a:endParaRPr lang="it-IT" sz="3200" b="0"/>
          </a:p>
          <a:p>
            <a:pPr algn="ctr"/>
            <a:r>
              <a:rPr lang="it-IT" sz="3600" u="sng">
                <a:solidFill>
                  <a:srgbClr val="FFFF00"/>
                </a:solidFill>
              </a:rPr>
              <a:t>sette iniziative faro</a:t>
            </a:r>
            <a:r>
              <a:rPr lang="it-IT" sz="3600" b="0" u="sng"/>
              <a:t> </a:t>
            </a:r>
          </a:p>
          <a:p>
            <a:pPr algn="ctr"/>
            <a:endParaRPr lang="it-IT" sz="3600" b="0" u="sng"/>
          </a:p>
          <a:p>
            <a:r>
              <a:rPr lang="it-IT" sz="3200" b="0"/>
              <a:t>per catalizzare i progressi relativi a ciascun tema prioritario: </a:t>
            </a:r>
          </a:p>
        </p:txBody>
      </p:sp>
      <p:sp>
        <p:nvSpPr>
          <p:cNvPr id="4" name="Segnaposto piè di pagina 3"/>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egnaposto numero diapositiva 2"/>
          <p:cNvSpPr>
            <a:spLocks noGrp="1"/>
          </p:cNvSpPr>
          <p:nvPr>
            <p:ph type="sldNum" sz="quarter" idx="11"/>
          </p:nvPr>
        </p:nvSpPr>
        <p:spPr>
          <a:noFill/>
        </p:spPr>
        <p:txBody>
          <a:bodyPr/>
          <a:lstStyle/>
          <a:p>
            <a:fld id="{A3231CA3-15B8-4541-8F72-96A966B19573}" type="slidenum">
              <a:rPr lang="it-IT" smtClean="0">
                <a:latin typeface="Arial" pitchFamily="34" charset="0"/>
              </a:rPr>
              <a:pPr/>
              <a:t>34</a:t>
            </a:fld>
            <a:endParaRPr lang="it-IT" smtClean="0">
              <a:latin typeface="Arial" pitchFamily="34" charset="0"/>
            </a:endParaRPr>
          </a:p>
        </p:txBody>
      </p:sp>
      <p:sp>
        <p:nvSpPr>
          <p:cNvPr id="30722" name="Rectangle 2"/>
          <p:cNvSpPr>
            <a:spLocks noGrp="1" noChangeArrowheads="1"/>
          </p:cNvSpPr>
          <p:nvPr>
            <p:ph type="body" idx="4294967295"/>
          </p:nvPr>
        </p:nvSpPr>
        <p:spPr>
          <a:xfrm>
            <a:off x="468313" y="692150"/>
            <a:ext cx="8229600" cy="4530725"/>
          </a:xfrm>
        </p:spPr>
        <p:txBody>
          <a:bodyPr/>
          <a:lstStyle/>
          <a:p>
            <a:pPr eaLnBrk="1" hangingPunct="1">
              <a:buFont typeface="Wingdings" pitchFamily="2" charset="2"/>
              <a:buNone/>
              <a:defRPr/>
            </a:pPr>
            <a:r>
              <a:rPr lang="it-IT" smtClean="0"/>
              <a:t>	</a:t>
            </a:r>
          </a:p>
          <a:p>
            <a:pPr eaLnBrk="1" hangingPunct="1">
              <a:buFont typeface="Wingdings" pitchFamily="2" charset="2"/>
              <a:buNone/>
              <a:defRPr/>
            </a:pPr>
            <a:r>
              <a:rPr lang="it-IT" sz="3600" smtClean="0"/>
              <a:t>1.l'</a:t>
            </a:r>
            <a:r>
              <a:rPr lang="it-IT" sz="3600" b="1" smtClean="0"/>
              <a:t>Unione dell'innovazione</a:t>
            </a:r>
            <a:r>
              <a:rPr lang="it-IT" sz="3600" smtClean="0"/>
              <a:t>, che sosterrà la produzione di prodotti e servizi innovativi, in particolare quelli connessi ai cambiamenti climatici, all'efficienza energetica, alla salute e all'invecchiamento della popolazione; </a:t>
            </a:r>
          </a:p>
          <a:p>
            <a:pPr eaLnBrk="1" hangingPunct="1">
              <a:defRPr/>
            </a:pPr>
            <a:endParaRPr lang="it-IT" sz="3600" smtClean="0"/>
          </a:p>
        </p:txBody>
      </p:sp>
      <p:sp>
        <p:nvSpPr>
          <p:cNvPr id="4" name="Segnaposto piè di pagina 3"/>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dissolve">
                                      <p:cBhvr>
                                        <p:cTn id="7" dur="500"/>
                                        <p:tgtEl>
                                          <p:spTgt spid="307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2">
                                            <p:txEl>
                                              <p:pRg st="1" end="1"/>
                                            </p:txEl>
                                          </p:spTgt>
                                        </p:tgtEl>
                                        <p:attrNameLst>
                                          <p:attrName>style.visibility</p:attrName>
                                        </p:attrNameLst>
                                      </p:cBhvr>
                                      <p:to>
                                        <p:strVal val="visible"/>
                                      </p:to>
                                    </p:set>
                                    <p:animEffect transition="in" filter="dissolve">
                                      <p:cBhvr>
                                        <p:cTn id="12" dur="500"/>
                                        <p:tgtEl>
                                          <p:spTgt spid="307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numero diapositiva 2"/>
          <p:cNvSpPr>
            <a:spLocks noGrp="1"/>
          </p:cNvSpPr>
          <p:nvPr>
            <p:ph type="sldNum" sz="quarter" idx="11"/>
          </p:nvPr>
        </p:nvSpPr>
        <p:spPr>
          <a:noFill/>
        </p:spPr>
        <p:txBody>
          <a:bodyPr/>
          <a:lstStyle/>
          <a:p>
            <a:fld id="{3E43DC3B-FA47-4784-861E-18DA5C8A885C}" type="slidenum">
              <a:rPr lang="it-IT" smtClean="0">
                <a:latin typeface="Arial" pitchFamily="34" charset="0"/>
              </a:rPr>
              <a:pPr/>
              <a:t>35</a:t>
            </a:fld>
            <a:endParaRPr lang="it-IT" smtClean="0">
              <a:latin typeface="Arial" pitchFamily="34" charset="0"/>
            </a:endParaRPr>
          </a:p>
        </p:txBody>
      </p:sp>
      <p:sp>
        <p:nvSpPr>
          <p:cNvPr id="31746" name="Rectangle 2"/>
          <p:cNvSpPr>
            <a:spLocks noChangeArrowheads="1"/>
          </p:cNvSpPr>
          <p:nvPr/>
        </p:nvSpPr>
        <p:spPr bwMode="auto">
          <a:xfrm>
            <a:off x="900113" y="404813"/>
            <a:ext cx="7993062" cy="4486275"/>
          </a:xfrm>
          <a:prstGeom prst="rect">
            <a:avLst/>
          </a:prstGeom>
          <a:noFill/>
          <a:ln w="9525">
            <a:noFill/>
            <a:miter lim="800000"/>
            <a:headEnd/>
            <a:tailEnd/>
          </a:ln>
          <a:effectLst/>
        </p:spPr>
        <p:txBody>
          <a:bodyPr>
            <a:spAutoFit/>
          </a:bodyPr>
          <a:lstStyle/>
          <a:p>
            <a:pPr>
              <a:defRPr/>
            </a:pPr>
            <a:endParaRPr lang="it-IT" sz="3600" b="0">
              <a:effectLst>
                <a:outerShdw blurRad="38100" dist="38100" dir="2700000" algn="tl">
                  <a:srgbClr val="000000"/>
                </a:outerShdw>
              </a:effectLst>
            </a:endParaRPr>
          </a:p>
          <a:p>
            <a:pPr>
              <a:defRPr/>
            </a:pPr>
            <a:r>
              <a:rPr lang="it-IT" sz="3600" b="0">
                <a:effectLst>
                  <a:outerShdw blurRad="38100" dist="38100" dir="2700000" algn="tl">
                    <a:srgbClr val="000000"/>
                  </a:outerShdw>
                </a:effectLst>
              </a:rPr>
              <a:t>2. l'iniziativa </a:t>
            </a:r>
            <a:r>
              <a:rPr lang="it-IT" sz="3600">
                <a:effectLst>
                  <a:outerShdw blurRad="38100" dist="38100" dir="2700000" algn="tl">
                    <a:srgbClr val="000000"/>
                  </a:outerShdw>
                </a:effectLst>
              </a:rPr>
              <a:t>Youth on the move</a:t>
            </a:r>
            <a:r>
              <a:rPr lang="it-IT" sz="3600" b="0">
                <a:effectLst>
                  <a:outerShdw blurRad="38100" dist="38100" dir="2700000" algn="tl">
                    <a:srgbClr val="000000"/>
                  </a:outerShdw>
                </a:effectLst>
              </a:rPr>
              <a:t>, per migliorare soprattutto l'efficienza dei sistemi d'istruzione, l'apprendimento non formale e informale, la mobilità degli studenti e dei ricercatori, ma anche l'ingresso dei giovani nel mercato del lavoro; </a:t>
            </a:r>
          </a:p>
        </p:txBody>
      </p:sp>
      <p:sp>
        <p:nvSpPr>
          <p:cNvPr id="4" name="Segnaposto piè di pagina 3"/>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egnaposto numero diapositiva 2"/>
          <p:cNvSpPr>
            <a:spLocks noGrp="1"/>
          </p:cNvSpPr>
          <p:nvPr>
            <p:ph type="sldNum" sz="quarter" idx="11"/>
          </p:nvPr>
        </p:nvSpPr>
        <p:spPr>
          <a:noFill/>
        </p:spPr>
        <p:txBody>
          <a:bodyPr/>
          <a:lstStyle/>
          <a:p>
            <a:fld id="{F5F3FF55-65F1-4E8D-82AE-67E66624981E}" type="slidenum">
              <a:rPr lang="it-IT" smtClean="0">
                <a:latin typeface="Arial" pitchFamily="34" charset="0"/>
              </a:rPr>
              <a:pPr/>
              <a:t>36</a:t>
            </a:fld>
            <a:endParaRPr lang="it-IT" smtClean="0">
              <a:latin typeface="Arial" pitchFamily="34" charset="0"/>
            </a:endParaRPr>
          </a:p>
        </p:txBody>
      </p:sp>
      <p:sp>
        <p:nvSpPr>
          <p:cNvPr id="32770" name="Rectangle 2"/>
          <p:cNvSpPr>
            <a:spLocks noGrp="1" noChangeArrowheads="1"/>
          </p:cNvSpPr>
          <p:nvPr>
            <p:ph type="body" idx="4294967295"/>
          </p:nvPr>
        </p:nvSpPr>
        <p:spPr>
          <a:xfrm>
            <a:off x="468313" y="836613"/>
            <a:ext cx="8229600" cy="4530725"/>
          </a:xfrm>
        </p:spPr>
        <p:txBody>
          <a:bodyPr/>
          <a:lstStyle/>
          <a:p>
            <a:pPr eaLnBrk="1" hangingPunct="1">
              <a:lnSpc>
                <a:spcPct val="90000"/>
              </a:lnSpc>
              <a:buFont typeface="Wingdings" pitchFamily="2" charset="2"/>
              <a:buNone/>
              <a:defRPr/>
            </a:pPr>
            <a:endParaRPr lang="it-IT" smtClean="0"/>
          </a:p>
          <a:p>
            <a:pPr eaLnBrk="1" hangingPunct="1">
              <a:lnSpc>
                <a:spcPct val="90000"/>
              </a:lnSpc>
              <a:buFont typeface="Wingdings" pitchFamily="2" charset="2"/>
              <a:buNone/>
              <a:defRPr/>
            </a:pPr>
            <a:r>
              <a:rPr lang="it-IT" sz="3600" smtClean="0"/>
              <a:t>3. l'</a:t>
            </a:r>
            <a:r>
              <a:rPr lang="it-IT" sz="3600" b="1" smtClean="0"/>
              <a:t>agenda europea del digitale</a:t>
            </a:r>
            <a:r>
              <a:rPr lang="it-IT" sz="3600" smtClean="0"/>
              <a:t>, per favorire la creazione di un mercato unico del digitale, caratterizzato da un elevato livello di sicurezza e da un quadro giuridico chiaro. Inoltre Internet ad alta e altissima velocità deve essere accessibile a tutta la popolazione; </a:t>
            </a:r>
          </a:p>
          <a:p>
            <a:pPr eaLnBrk="1" hangingPunct="1">
              <a:lnSpc>
                <a:spcPct val="90000"/>
              </a:lnSpc>
              <a:defRPr/>
            </a:pPr>
            <a:endParaRPr lang="it-IT" sz="3600" smtClean="0"/>
          </a:p>
        </p:txBody>
      </p:sp>
      <p:sp>
        <p:nvSpPr>
          <p:cNvPr id="4" name="Segnaposto piè di pagina 3"/>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dissolve">
                                      <p:cBhvr>
                                        <p:cTn id="7" dur="500"/>
                                        <p:tgtEl>
                                          <p:spTgt spid="327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egnaposto numero diapositiva 2"/>
          <p:cNvSpPr>
            <a:spLocks noGrp="1"/>
          </p:cNvSpPr>
          <p:nvPr>
            <p:ph type="sldNum" sz="quarter" idx="11"/>
          </p:nvPr>
        </p:nvSpPr>
        <p:spPr>
          <a:noFill/>
        </p:spPr>
        <p:txBody>
          <a:bodyPr/>
          <a:lstStyle/>
          <a:p>
            <a:fld id="{0CAF7EDA-1EAF-4EB8-B208-1561B97FF37B}" type="slidenum">
              <a:rPr lang="it-IT" smtClean="0">
                <a:latin typeface="Arial" pitchFamily="34" charset="0"/>
              </a:rPr>
              <a:pPr/>
              <a:t>37</a:t>
            </a:fld>
            <a:endParaRPr lang="it-IT" smtClean="0">
              <a:latin typeface="Arial" pitchFamily="34" charset="0"/>
            </a:endParaRPr>
          </a:p>
        </p:txBody>
      </p:sp>
      <p:sp>
        <p:nvSpPr>
          <p:cNvPr id="33794" name="Rectangle 2"/>
          <p:cNvSpPr>
            <a:spLocks noGrp="1" noChangeArrowheads="1"/>
          </p:cNvSpPr>
          <p:nvPr>
            <p:ph type="body" idx="4294967295"/>
          </p:nvPr>
        </p:nvSpPr>
        <p:spPr>
          <a:xfrm>
            <a:off x="468313" y="981075"/>
            <a:ext cx="8229600" cy="4530725"/>
          </a:xfrm>
        </p:spPr>
        <p:txBody>
          <a:bodyPr/>
          <a:lstStyle/>
          <a:p>
            <a:pPr eaLnBrk="1" hangingPunct="1">
              <a:buFont typeface="Wingdings" pitchFamily="2" charset="2"/>
              <a:buNone/>
              <a:defRPr/>
            </a:pPr>
            <a:r>
              <a:rPr lang="it-IT" sz="3600" smtClean="0"/>
              <a:t>4. l'iniziativa per un'</a:t>
            </a:r>
            <a:r>
              <a:rPr lang="it-IT" sz="3600" b="1" smtClean="0"/>
              <a:t>Europa efficiente sotto il profilo delle risorse</a:t>
            </a:r>
            <a:r>
              <a:rPr lang="it-IT" sz="3600" smtClean="0"/>
              <a:t>, per sostenere la gestione sostenibile delle risorse e ridurre le emissioni di carbonio, sostenendo la competitività dell'economia europea e la sua sicurezza energetica; </a:t>
            </a:r>
          </a:p>
        </p:txBody>
      </p:sp>
      <p:sp>
        <p:nvSpPr>
          <p:cNvPr id="4" name="Segnaposto piè di pagina 3"/>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dissolve">
                                      <p:cBhvr>
                                        <p:cTn id="7" dur="500"/>
                                        <p:tgtEl>
                                          <p:spTgt spid="337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egnaposto numero diapositiva 2"/>
          <p:cNvSpPr>
            <a:spLocks noGrp="1"/>
          </p:cNvSpPr>
          <p:nvPr>
            <p:ph type="sldNum" sz="quarter" idx="11"/>
          </p:nvPr>
        </p:nvSpPr>
        <p:spPr>
          <a:noFill/>
        </p:spPr>
        <p:txBody>
          <a:bodyPr/>
          <a:lstStyle/>
          <a:p>
            <a:fld id="{713319FB-B5BA-4E92-9749-B76DA7534170}" type="slidenum">
              <a:rPr lang="it-IT" smtClean="0">
                <a:latin typeface="Arial" pitchFamily="34" charset="0"/>
              </a:rPr>
              <a:pPr/>
              <a:t>38</a:t>
            </a:fld>
            <a:endParaRPr lang="it-IT" smtClean="0">
              <a:latin typeface="Arial" pitchFamily="34" charset="0"/>
            </a:endParaRPr>
          </a:p>
        </p:txBody>
      </p:sp>
      <p:sp>
        <p:nvSpPr>
          <p:cNvPr id="34818" name="Rectangle 2"/>
          <p:cNvSpPr>
            <a:spLocks noGrp="1" noChangeArrowheads="1"/>
          </p:cNvSpPr>
          <p:nvPr>
            <p:ph type="body" idx="4294967295"/>
          </p:nvPr>
        </p:nvSpPr>
        <p:spPr>
          <a:xfrm>
            <a:off x="539750" y="692150"/>
            <a:ext cx="8229600" cy="4530725"/>
          </a:xfrm>
        </p:spPr>
        <p:txBody>
          <a:bodyPr/>
          <a:lstStyle/>
          <a:p>
            <a:pPr eaLnBrk="1" hangingPunct="1">
              <a:buFont typeface="Wingdings" pitchFamily="2" charset="2"/>
              <a:buNone/>
              <a:defRPr/>
            </a:pPr>
            <a:r>
              <a:rPr lang="it-IT" sz="3600" smtClean="0"/>
              <a:t>5. l'iniziativa per una </a:t>
            </a:r>
            <a:r>
              <a:rPr lang="it-IT" sz="3600" b="1" smtClean="0"/>
              <a:t>politica industriale per l'era della globalizzazione</a:t>
            </a:r>
            <a:r>
              <a:rPr lang="it-IT" sz="3600" smtClean="0"/>
              <a:t>, per aiutare le imprese del settore a superare la crisi economica, a inserirsi nel commercio mondiale e ad adottare metodi di produzione più rispettosi dell'ambiente;</a:t>
            </a:r>
            <a:r>
              <a:rPr lang="it-IT" smtClean="0"/>
              <a:t> </a:t>
            </a:r>
          </a:p>
          <a:p>
            <a:pPr eaLnBrk="1" hangingPunct="1">
              <a:buFont typeface="Wingdings" pitchFamily="2" charset="2"/>
              <a:buNone/>
              <a:defRPr/>
            </a:pPr>
            <a:endParaRPr lang="it-IT" smtClean="0"/>
          </a:p>
          <a:p>
            <a:pPr eaLnBrk="1" hangingPunct="1">
              <a:defRPr/>
            </a:pPr>
            <a:endParaRPr lang="it-IT" smtClean="0"/>
          </a:p>
        </p:txBody>
      </p:sp>
      <p:sp>
        <p:nvSpPr>
          <p:cNvPr id="4" name="Segnaposto piè di pagina 3"/>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dissolve">
                                      <p:cBhvr>
                                        <p:cTn id="7" dur="500"/>
                                        <p:tgtEl>
                                          <p:spTgt spid="348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egnaposto numero diapositiva 2"/>
          <p:cNvSpPr>
            <a:spLocks noGrp="1"/>
          </p:cNvSpPr>
          <p:nvPr>
            <p:ph type="sldNum" sz="quarter" idx="11"/>
          </p:nvPr>
        </p:nvSpPr>
        <p:spPr>
          <a:noFill/>
        </p:spPr>
        <p:txBody>
          <a:bodyPr/>
          <a:lstStyle/>
          <a:p>
            <a:fld id="{B82FD8FC-908B-41DD-A028-C62ABC2130CB}" type="slidenum">
              <a:rPr lang="it-IT" smtClean="0">
                <a:latin typeface="Arial" pitchFamily="34" charset="0"/>
              </a:rPr>
              <a:pPr/>
              <a:t>39</a:t>
            </a:fld>
            <a:endParaRPr lang="it-IT" smtClean="0">
              <a:latin typeface="Arial" pitchFamily="34" charset="0"/>
            </a:endParaRPr>
          </a:p>
        </p:txBody>
      </p:sp>
      <p:sp>
        <p:nvSpPr>
          <p:cNvPr id="35842" name="Rectangle 2"/>
          <p:cNvSpPr>
            <a:spLocks noGrp="1" noChangeArrowheads="1"/>
          </p:cNvSpPr>
          <p:nvPr>
            <p:ph type="body" idx="4294967295"/>
          </p:nvPr>
        </p:nvSpPr>
        <p:spPr>
          <a:xfrm>
            <a:off x="611188" y="620713"/>
            <a:ext cx="8229600" cy="5040312"/>
          </a:xfrm>
        </p:spPr>
        <p:txBody>
          <a:bodyPr/>
          <a:lstStyle/>
          <a:p>
            <a:pPr eaLnBrk="1" hangingPunct="1">
              <a:buFont typeface="Wingdings" pitchFamily="2" charset="2"/>
              <a:buNone/>
              <a:defRPr/>
            </a:pPr>
            <a:r>
              <a:rPr lang="it-IT" sz="3600" b="1" smtClean="0"/>
              <a:t>6. un'agenda per nuove competenze e nuovi posti di lavoro</a:t>
            </a:r>
            <a:r>
              <a:rPr lang="it-IT" sz="3600" smtClean="0"/>
              <a:t>, che dovrebbe permettere di migliorare l'occupazione e la sostenibilità dei sistemi sociali. L'obiettivo è soprattutto quello di incoraggiare strategie di </a:t>
            </a:r>
            <a:r>
              <a:rPr lang="it-IT" sz="3600" smtClean="0">
                <a:hlinkClick r:id="rId2" tooltip="flessicurezza"/>
              </a:rPr>
              <a:t>flessicurezza</a:t>
            </a:r>
            <a:r>
              <a:rPr lang="it-IT" sz="3600" smtClean="0"/>
              <a:t>, la formazione di lavoratori e studenti, ma anche la parità tra donne e uomini e l'occupazione dei lavoratori più anziani; </a:t>
            </a:r>
          </a:p>
          <a:p>
            <a:pPr eaLnBrk="1" hangingPunct="1">
              <a:defRPr/>
            </a:pPr>
            <a:endParaRPr lang="it-IT" sz="3600" smtClean="0"/>
          </a:p>
        </p:txBody>
      </p:sp>
      <p:sp>
        <p:nvSpPr>
          <p:cNvPr id="4" name="Segnaposto piè di pagina 3"/>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dissolve">
                                      <p:cBhvr>
                                        <p:cTn id="7" dur="500"/>
                                        <p:tgtEl>
                                          <p:spTgt spid="358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4"/>
          <p:cNvSpPr>
            <a:spLocks noGrp="1"/>
          </p:cNvSpPr>
          <p:nvPr>
            <p:ph type="sldNum" sz="quarter" idx="11"/>
          </p:nvPr>
        </p:nvSpPr>
        <p:spPr>
          <a:noFill/>
        </p:spPr>
        <p:txBody>
          <a:bodyPr/>
          <a:lstStyle/>
          <a:p>
            <a:fld id="{7F52BAD2-2923-4784-B754-3AE4FFA7FD8E}" type="slidenum">
              <a:rPr lang="it-IT" smtClean="0">
                <a:latin typeface="Arial" pitchFamily="34" charset="0"/>
              </a:rPr>
              <a:pPr/>
              <a:t>4</a:t>
            </a:fld>
            <a:endParaRPr lang="it-IT" smtClean="0">
              <a:latin typeface="Arial" pitchFamily="34" charset="0"/>
            </a:endParaRPr>
          </a:p>
        </p:txBody>
      </p:sp>
      <p:sp>
        <p:nvSpPr>
          <p:cNvPr id="14338" name="Rectangle 2"/>
          <p:cNvSpPr>
            <a:spLocks noGrp="1" noRot="1" noChangeArrowheads="1"/>
          </p:cNvSpPr>
          <p:nvPr>
            <p:ph type="title"/>
          </p:nvPr>
        </p:nvSpPr>
        <p:spPr>
          <a:xfrm>
            <a:off x="457200" y="274638"/>
            <a:ext cx="8229600" cy="919162"/>
          </a:xfrm>
        </p:spPr>
        <p:txBody>
          <a:bodyPr/>
          <a:lstStyle/>
          <a:p>
            <a:pPr eaLnBrk="1" hangingPunct="1">
              <a:defRPr/>
            </a:pPr>
            <a:r>
              <a:rPr lang="it-IT" sz="4800" b="0" smtClean="0"/>
              <a:t>DEFICIT GEMELLI</a:t>
            </a:r>
          </a:p>
        </p:txBody>
      </p:sp>
      <p:sp>
        <p:nvSpPr>
          <p:cNvPr id="14339" name="Rectangle 3"/>
          <p:cNvSpPr>
            <a:spLocks noGrp="1" noChangeArrowheads="1"/>
          </p:cNvSpPr>
          <p:nvPr>
            <p:ph type="body" idx="1"/>
          </p:nvPr>
        </p:nvSpPr>
        <p:spPr>
          <a:xfrm>
            <a:off x="457200" y="1341438"/>
            <a:ext cx="8229600" cy="4530725"/>
          </a:xfrm>
        </p:spPr>
        <p:txBody>
          <a:bodyPr/>
          <a:lstStyle/>
          <a:p>
            <a:pPr eaLnBrk="1" hangingPunct="1">
              <a:lnSpc>
                <a:spcPct val="80000"/>
              </a:lnSpc>
              <a:buFont typeface="Wingdings" pitchFamily="2" charset="2"/>
              <a:buNone/>
              <a:defRPr/>
            </a:pPr>
            <a:r>
              <a:rPr lang="it-IT" sz="2000" smtClean="0"/>
              <a:t>	</a:t>
            </a:r>
            <a:endParaRPr lang="it-IT" sz="2000" b="1" smtClean="0"/>
          </a:p>
          <a:p>
            <a:pPr eaLnBrk="1" hangingPunct="1">
              <a:lnSpc>
                <a:spcPct val="80000"/>
              </a:lnSpc>
              <a:buFont typeface="Wingdings" pitchFamily="2" charset="2"/>
              <a:buNone/>
              <a:defRPr/>
            </a:pPr>
            <a:r>
              <a:rPr lang="it-IT" sz="2000" b="1" smtClean="0"/>
              <a:t>	</a:t>
            </a:r>
            <a:r>
              <a:rPr lang="it-IT" sz="2400" b="1" smtClean="0"/>
              <a:t>Deficit di bilancio è la </a:t>
            </a:r>
            <a:r>
              <a:rPr lang="it-IT" sz="2000" b="1" smtClean="0"/>
              <a:t>differenza tra entrate e uscite dello stato. </a:t>
            </a:r>
          </a:p>
          <a:p>
            <a:pPr eaLnBrk="1" hangingPunct="1">
              <a:lnSpc>
                <a:spcPct val="80000"/>
              </a:lnSpc>
              <a:buFont typeface="Wingdings" pitchFamily="2" charset="2"/>
              <a:buNone/>
              <a:defRPr/>
            </a:pPr>
            <a:r>
              <a:rPr lang="it-IT" sz="2000" b="1" smtClean="0"/>
              <a:t>      Il Deficit è finanziato dall’emissione di obbligazioni governative</a:t>
            </a:r>
          </a:p>
          <a:p>
            <a:pPr eaLnBrk="1" hangingPunct="1">
              <a:lnSpc>
                <a:spcPct val="80000"/>
              </a:lnSpc>
              <a:buFont typeface="Wingdings" pitchFamily="2" charset="2"/>
              <a:buNone/>
              <a:defRPr/>
            </a:pPr>
            <a:r>
              <a:rPr lang="it-IT" sz="2000" b="1" smtClean="0"/>
              <a:t>      la somma totale del deficit forma il debito pubblico.</a:t>
            </a:r>
          </a:p>
          <a:p>
            <a:pPr eaLnBrk="1" hangingPunct="1">
              <a:lnSpc>
                <a:spcPct val="80000"/>
              </a:lnSpc>
              <a:buFont typeface="Wingdings" pitchFamily="2" charset="2"/>
              <a:buNone/>
              <a:defRPr/>
            </a:pPr>
            <a:r>
              <a:rPr lang="it-IT" sz="2000" b="1" smtClean="0"/>
              <a:t>	A volte gli stati prendono a prestito denaro per conto di terze istituzioni che non risultano nel calcolo del debito pubblico</a:t>
            </a:r>
          </a:p>
          <a:p>
            <a:pPr eaLnBrk="1" hangingPunct="1">
              <a:lnSpc>
                <a:spcPct val="80000"/>
              </a:lnSpc>
              <a:buFont typeface="Wingdings" pitchFamily="2" charset="2"/>
              <a:buNone/>
              <a:defRPr/>
            </a:pPr>
            <a:r>
              <a:rPr lang="it-IT" sz="2000" b="1" smtClean="0"/>
              <a:t>	 </a:t>
            </a:r>
          </a:p>
          <a:p>
            <a:pPr eaLnBrk="1" hangingPunct="1">
              <a:lnSpc>
                <a:spcPct val="80000"/>
              </a:lnSpc>
              <a:buFont typeface="Wingdings" pitchFamily="2" charset="2"/>
              <a:buNone/>
              <a:defRPr/>
            </a:pPr>
            <a:r>
              <a:rPr lang="it-IT" sz="2000" b="1" smtClean="0"/>
              <a:t>	</a:t>
            </a:r>
            <a:r>
              <a:rPr lang="it-IT" sz="2400" u="sng" smtClean="0">
                <a:effectLst/>
              </a:rPr>
              <a:t>DEFICIT COMMERCIALE</a:t>
            </a:r>
          </a:p>
          <a:p>
            <a:pPr eaLnBrk="1" hangingPunct="1">
              <a:lnSpc>
                <a:spcPct val="80000"/>
              </a:lnSpc>
              <a:buFont typeface="Wingdings" pitchFamily="2" charset="2"/>
              <a:buNone/>
              <a:defRPr/>
            </a:pPr>
            <a:r>
              <a:rPr lang="it-IT" sz="2400" smtClean="0">
                <a:effectLst/>
              </a:rPr>
              <a:t>	</a:t>
            </a:r>
            <a:r>
              <a:rPr lang="it-IT" sz="2400" b="1" smtClean="0">
                <a:effectLst/>
              </a:rPr>
              <a:t>E’ il disavanzo delle partire correnti. </a:t>
            </a:r>
          </a:p>
          <a:p>
            <a:pPr eaLnBrk="1" hangingPunct="1">
              <a:lnSpc>
                <a:spcPct val="80000"/>
              </a:lnSpc>
              <a:buFont typeface="Wingdings" pitchFamily="2" charset="2"/>
              <a:buNone/>
              <a:defRPr/>
            </a:pPr>
            <a:r>
              <a:rPr lang="it-IT" sz="2400" b="1" smtClean="0">
                <a:effectLst/>
              </a:rPr>
              <a:t>    Misura la differenza tra esportazioni di beni  e importazione di beni dall’estero.	</a:t>
            </a:r>
          </a:p>
          <a:p>
            <a:pPr eaLnBrk="1" hangingPunct="1">
              <a:lnSpc>
                <a:spcPct val="80000"/>
              </a:lnSpc>
              <a:buFont typeface="Wingdings" pitchFamily="2" charset="2"/>
              <a:buNone/>
              <a:defRPr/>
            </a:pPr>
            <a:r>
              <a:rPr lang="it-IT" sz="2400" b="1" smtClean="0">
                <a:effectLst/>
              </a:rPr>
              <a:t>	Ciò produce un ulteriore indebitamento (internazionale) </a:t>
            </a:r>
          </a:p>
          <a:p>
            <a:pPr eaLnBrk="1" hangingPunct="1">
              <a:lnSpc>
                <a:spcPct val="80000"/>
              </a:lnSpc>
              <a:buFont typeface="Wingdings" pitchFamily="2" charset="2"/>
              <a:buNone/>
              <a:defRPr/>
            </a:pPr>
            <a:r>
              <a:rPr lang="it-IT" sz="2400" b="1" smtClean="0">
                <a:effectLst/>
              </a:rPr>
              <a:t>    Fattore che influenza il valore di cambio valutario</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egnaposto numero diapositiva 2"/>
          <p:cNvSpPr>
            <a:spLocks noGrp="1"/>
          </p:cNvSpPr>
          <p:nvPr>
            <p:ph type="sldNum" sz="quarter" idx="11"/>
          </p:nvPr>
        </p:nvSpPr>
        <p:spPr>
          <a:noFill/>
        </p:spPr>
        <p:txBody>
          <a:bodyPr/>
          <a:lstStyle/>
          <a:p>
            <a:fld id="{5549681F-CB5D-4035-87A7-247EF4539229}" type="slidenum">
              <a:rPr lang="it-IT" smtClean="0">
                <a:latin typeface="Arial" pitchFamily="34" charset="0"/>
              </a:rPr>
              <a:pPr/>
              <a:t>40</a:t>
            </a:fld>
            <a:endParaRPr lang="it-IT" smtClean="0">
              <a:latin typeface="Arial" pitchFamily="34" charset="0"/>
            </a:endParaRPr>
          </a:p>
        </p:txBody>
      </p:sp>
      <p:sp>
        <p:nvSpPr>
          <p:cNvPr id="36866" name="Rectangle 2"/>
          <p:cNvSpPr>
            <a:spLocks noGrp="1" noChangeArrowheads="1"/>
          </p:cNvSpPr>
          <p:nvPr>
            <p:ph type="body" idx="4294967295"/>
          </p:nvPr>
        </p:nvSpPr>
        <p:spPr>
          <a:xfrm>
            <a:off x="539750" y="476250"/>
            <a:ext cx="8229600" cy="5184775"/>
          </a:xfrm>
        </p:spPr>
        <p:txBody>
          <a:bodyPr/>
          <a:lstStyle/>
          <a:p>
            <a:pPr eaLnBrk="1" hangingPunct="1">
              <a:buFont typeface="Wingdings" pitchFamily="2" charset="2"/>
              <a:buNone/>
              <a:defRPr/>
            </a:pPr>
            <a:r>
              <a:rPr lang="it-IT" sz="3600" smtClean="0"/>
              <a:t>7. la </a:t>
            </a:r>
            <a:r>
              <a:rPr lang="it-IT" sz="3600" b="1" smtClean="0"/>
              <a:t>Piattaforma europea contro la povertà</a:t>
            </a:r>
            <a:r>
              <a:rPr lang="it-IT" sz="3600" smtClean="0"/>
              <a:t>, per rafforzare la cooperazione tra i Paesi dell'UE e fare seguito al </a:t>
            </a:r>
            <a:r>
              <a:rPr lang="it-IT" sz="3600" smtClean="0">
                <a:hlinkClick r:id="rId2"/>
              </a:rPr>
              <a:t>metodo di coordinamento aperto</a:t>
            </a:r>
            <a:r>
              <a:rPr lang="it-IT" sz="3600" smtClean="0"/>
              <a:t> in materia di esclusione e di protezione sociale. L'obiettivo della piattaforma deve essere la coesione economica, sociale e territoriale dell'Unione europea e l'inclusione sociale delle persone che vivono in povertà.</a:t>
            </a:r>
          </a:p>
          <a:p>
            <a:pPr eaLnBrk="1" hangingPunct="1">
              <a:defRPr/>
            </a:pPr>
            <a:endParaRPr lang="it-IT" sz="3600" smtClean="0"/>
          </a:p>
        </p:txBody>
      </p:sp>
      <p:sp>
        <p:nvSpPr>
          <p:cNvPr id="4" name="Segnaposto piè di pagina 3"/>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dissolve">
                                      <p:cBhvr>
                                        <p:cTn id="7" dur="500"/>
                                        <p:tgtEl>
                                          <p:spTgt spid="368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Segnaposto numero diapositiva 2"/>
          <p:cNvSpPr>
            <a:spLocks noGrp="1"/>
          </p:cNvSpPr>
          <p:nvPr>
            <p:ph type="sldNum" sz="quarter" idx="11"/>
          </p:nvPr>
        </p:nvSpPr>
        <p:spPr>
          <a:noFill/>
        </p:spPr>
        <p:txBody>
          <a:bodyPr/>
          <a:lstStyle/>
          <a:p>
            <a:fld id="{CBD191CE-1AAC-440A-9978-1936BA2F53F8}" type="slidenum">
              <a:rPr lang="it-IT" smtClean="0">
                <a:latin typeface="Arial" pitchFamily="34" charset="0"/>
              </a:rPr>
              <a:pPr/>
              <a:t>41</a:t>
            </a:fld>
            <a:endParaRPr lang="it-IT" smtClean="0">
              <a:latin typeface="Arial" pitchFamily="34" charset="0"/>
            </a:endParaRPr>
          </a:p>
        </p:txBody>
      </p:sp>
      <p:sp>
        <p:nvSpPr>
          <p:cNvPr id="41987" name="Rectangle 2"/>
          <p:cNvSpPr>
            <a:spLocks noGrp="1" noChangeArrowheads="1"/>
          </p:cNvSpPr>
          <p:nvPr>
            <p:ph type="body" idx="4294967295"/>
          </p:nvPr>
        </p:nvSpPr>
        <p:spPr>
          <a:xfrm>
            <a:off x="395288" y="836613"/>
            <a:ext cx="8229600" cy="5113337"/>
          </a:xfrm>
          <a:noFill/>
        </p:spPr>
        <p:txBody>
          <a:bodyPr/>
          <a:lstStyle/>
          <a:p>
            <a:pPr eaLnBrk="1" hangingPunct="1">
              <a:lnSpc>
                <a:spcPct val="90000"/>
              </a:lnSpc>
              <a:buFont typeface="Wingdings" pitchFamily="2" charset="2"/>
              <a:buNone/>
            </a:pPr>
            <a:r>
              <a:rPr lang="it-IT" sz="2400" smtClean="0">
                <a:effectLst/>
              </a:rPr>
              <a:t>	Queste sette iniziative faro vedranno impegnati sia l'UE che gli Stati membri. </a:t>
            </a:r>
          </a:p>
          <a:p>
            <a:pPr eaLnBrk="1" hangingPunct="1">
              <a:lnSpc>
                <a:spcPct val="90000"/>
              </a:lnSpc>
              <a:buFont typeface="Wingdings" pitchFamily="2" charset="2"/>
              <a:buNone/>
            </a:pPr>
            <a:endParaRPr lang="it-IT" sz="2400" smtClean="0">
              <a:effectLst/>
            </a:endParaRPr>
          </a:p>
          <a:p>
            <a:pPr eaLnBrk="1" hangingPunct="1">
              <a:lnSpc>
                <a:spcPct val="90000"/>
              </a:lnSpc>
              <a:buFont typeface="Wingdings" pitchFamily="2" charset="2"/>
              <a:buNone/>
            </a:pPr>
            <a:r>
              <a:rPr lang="it-IT" sz="2400" smtClean="0">
                <a:effectLst/>
              </a:rPr>
              <a:t>	Gli strumenti dell'UE, in particolare il mercato unico, gli strumenti finanziari e gli strumenti della politica esterna, saranno mobilitati integralmente per eliminare le strozzature e conseguire gli obiettivi di Europa 2020. </a:t>
            </a:r>
          </a:p>
          <a:p>
            <a:pPr eaLnBrk="1" hangingPunct="1">
              <a:lnSpc>
                <a:spcPct val="90000"/>
              </a:lnSpc>
              <a:buFont typeface="Wingdings" pitchFamily="2" charset="2"/>
              <a:buNone/>
            </a:pPr>
            <a:r>
              <a:rPr lang="it-IT" sz="2400" smtClean="0">
                <a:effectLst/>
              </a:rPr>
              <a:t>	</a:t>
            </a:r>
          </a:p>
          <a:p>
            <a:pPr eaLnBrk="1" hangingPunct="1">
              <a:lnSpc>
                <a:spcPct val="90000"/>
              </a:lnSpc>
              <a:buFont typeface="Wingdings" pitchFamily="2" charset="2"/>
              <a:buNone/>
            </a:pPr>
            <a:r>
              <a:rPr lang="it-IT" sz="2400" smtClean="0">
                <a:effectLst/>
              </a:rPr>
              <a:t>	Come priorità immediata, la Commissione individua le misure da adottare per definire una strategia di uscita credibile, portare avanti la riforma del sistema finanziario, garantire il risanamento del bilancio ai fini di una crescita a lungo termine e intensificare il coordinamento con l'Unione economica e monetaria. </a:t>
            </a:r>
          </a:p>
        </p:txBody>
      </p:sp>
      <p:sp>
        <p:nvSpPr>
          <p:cNvPr id="4" name="Segnaposto piè di pagina 3"/>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dissolve">
                                      <p:cBhvr>
                                        <p:cTn id="12" dur="500"/>
                                        <p:tgtEl>
                                          <p:spTgt spid="419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dissolve">
                                      <p:cBhvr>
                                        <p:cTn id="17" dur="500"/>
                                        <p:tgtEl>
                                          <p:spTgt spid="419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dissolve">
                                      <p:cBhvr>
                                        <p:cTn id="22"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numero diapositiva 4"/>
          <p:cNvSpPr>
            <a:spLocks noGrp="1"/>
          </p:cNvSpPr>
          <p:nvPr>
            <p:ph type="sldNum" sz="quarter" idx="11"/>
          </p:nvPr>
        </p:nvSpPr>
        <p:spPr>
          <a:noFill/>
        </p:spPr>
        <p:txBody>
          <a:bodyPr/>
          <a:lstStyle/>
          <a:p>
            <a:fld id="{C8C526BD-D498-49DF-AB66-C01CABD4CE3B}" type="slidenum">
              <a:rPr lang="it-IT" smtClean="0">
                <a:latin typeface="Arial" pitchFamily="34" charset="0"/>
              </a:rPr>
              <a:pPr/>
              <a:t>42</a:t>
            </a:fld>
            <a:endParaRPr lang="it-IT" smtClean="0">
              <a:latin typeface="Arial" pitchFamily="34" charset="0"/>
            </a:endParaRPr>
          </a:p>
        </p:txBody>
      </p:sp>
      <p:sp>
        <p:nvSpPr>
          <p:cNvPr id="38914" name="Rectangle 2"/>
          <p:cNvSpPr>
            <a:spLocks noGrp="1" noRot="1" noChangeArrowheads="1"/>
          </p:cNvSpPr>
          <p:nvPr>
            <p:ph type="title"/>
          </p:nvPr>
        </p:nvSpPr>
        <p:spPr/>
        <p:txBody>
          <a:bodyPr/>
          <a:lstStyle/>
          <a:p>
            <a:pPr eaLnBrk="1" hangingPunct="1">
              <a:defRPr/>
            </a:pPr>
            <a:r>
              <a:rPr lang="it-IT" b="0" smtClean="0"/>
              <a:t>Attuazione della strategia</a:t>
            </a:r>
          </a:p>
        </p:txBody>
      </p:sp>
      <p:sp>
        <p:nvSpPr>
          <p:cNvPr id="38915" name="Rectangle 3"/>
          <p:cNvSpPr>
            <a:spLocks noGrp="1" noChangeArrowheads="1"/>
          </p:cNvSpPr>
          <p:nvPr>
            <p:ph type="body" idx="1"/>
          </p:nvPr>
        </p:nvSpPr>
        <p:spPr>
          <a:xfrm>
            <a:off x="457200" y="1268413"/>
            <a:ext cx="8229600" cy="4862512"/>
          </a:xfrm>
        </p:spPr>
        <p:txBody>
          <a:bodyPr/>
          <a:lstStyle/>
          <a:p>
            <a:pPr eaLnBrk="1" hangingPunct="1">
              <a:lnSpc>
                <a:spcPct val="80000"/>
              </a:lnSpc>
              <a:defRPr/>
            </a:pPr>
            <a:endParaRPr lang="it-IT" sz="1600" smtClean="0"/>
          </a:p>
          <a:p>
            <a:pPr eaLnBrk="1" hangingPunct="1">
              <a:lnSpc>
                <a:spcPct val="80000"/>
              </a:lnSpc>
              <a:defRPr/>
            </a:pPr>
            <a:r>
              <a:rPr lang="it-IT" sz="1800" smtClean="0"/>
              <a:t>La strategia si esplica attraverso 10 </a:t>
            </a:r>
            <a:r>
              <a:rPr lang="it-IT" sz="1800" b="1" smtClean="0"/>
              <a:t>orientamenti integrati</a:t>
            </a:r>
            <a:r>
              <a:rPr lang="it-IT" sz="1800" smtClean="0"/>
              <a:t> «Europa 2020», adottati dal Consiglio europeo nel giugno 2010. Essi andranno a sostituire i 24 orientamenti esistenti in materia di occupazione e gli indirizzi di massima per le politiche economiche.</a:t>
            </a:r>
          </a:p>
          <a:p>
            <a:pPr eaLnBrk="1" hangingPunct="1">
              <a:lnSpc>
                <a:spcPct val="80000"/>
              </a:lnSpc>
              <a:defRPr/>
            </a:pPr>
            <a:endParaRPr lang="it-IT" sz="1800" smtClean="0"/>
          </a:p>
          <a:p>
            <a:pPr eaLnBrk="1" hangingPunct="1">
              <a:lnSpc>
                <a:spcPct val="80000"/>
              </a:lnSpc>
              <a:defRPr/>
            </a:pPr>
            <a:r>
              <a:rPr lang="it-IT" sz="1800" smtClean="0"/>
              <a:t>Il Consiglio potrà inoltre rivolgere </a:t>
            </a:r>
            <a:r>
              <a:rPr lang="it-IT" sz="1800" b="1" smtClean="0"/>
              <a:t>raccomandazioni politiche</a:t>
            </a:r>
            <a:r>
              <a:rPr lang="it-IT" sz="1800" smtClean="0"/>
              <a:t> ai paesi dell'UE, in materia di questioni economiche e finanziarie, oltre che in tutte le aree tematiche affrontate dalla strategia.</a:t>
            </a:r>
          </a:p>
          <a:p>
            <a:pPr eaLnBrk="1" hangingPunct="1">
              <a:lnSpc>
                <a:spcPct val="80000"/>
              </a:lnSpc>
              <a:defRPr/>
            </a:pPr>
            <a:endParaRPr lang="it-IT" sz="1800" smtClean="0"/>
          </a:p>
          <a:p>
            <a:pPr eaLnBrk="1" hangingPunct="1">
              <a:lnSpc>
                <a:spcPct val="80000"/>
              </a:lnSpc>
              <a:defRPr/>
            </a:pPr>
            <a:r>
              <a:rPr lang="it-IT" sz="1800" smtClean="0"/>
              <a:t>Una parte importante della strategia deve essere attuata </a:t>
            </a:r>
            <a:r>
              <a:rPr lang="it-IT" sz="1800" b="1" smtClean="0"/>
              <a:t>dalle autorità nazionali, regionali e locali dei paesi dell'UE</a:t>
            </a:r>
            <a:r>
              <a:rPr lang="it-IT" sz="1800" smtClean="0"/>
              <a:t>, coinvolgendo i parlamenti nazionali, le parti sociali e la società civile. Campagne di sensibilizzazione devono essere condotte tra i cittadini europei.</a:t>
            </a:r>
          </a:p>
          <a:p>
            <a:pPr eaLnBrk="1" hangingPunct="1">
              <a:lnSpc>
                <a:spcPct val="80000"/>
              </a:lnSpc>
              <a:buFont typeface="Wingdings" pitchFamily="2" charset="2"/>
              <a:buNone/>
              <a:defRPr/>
            </a:pPr>
            <a:endParaRPr lang="it-IT" sz="1800" smtClean="0"/>
          </a:p>
          <a:p>
            <a:pPr eaLnBrk="1" hangingPunct="1">
              <a:lnSpc>
                <a:spcPct val="80000"/>
              </a:lnSpc>
              <a:defRPr/>
            </a:pPr>
            <a:r>
              <a:rPr lang="it-IT" sz="1800" smtClean="0"/>
              <a:t>La Commissione è responsabile per la </a:t>
            </a:r>
            <a:r>
              <a:rPr lang="it-IT" sz="1800" b="1" smtClean="0"/>
              <a:t>valutazione dei progressi</a:t>
            </a:r>
            <a:r>
              <a:rPr lang="it-IT" sz="1800" smtClean="0"/>
              <a:t>. Essa presenta delle relazioni annuali anche in merito alla realizzazione dei programmi di stabilità e di convergenza.</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numero diapositiva 4"/>
          <p:cNvSpPr>
            <a:spLocks noGrp="1"/>
          </p:cNvSpPr>
          <p:nvPr>
            <p:ph type="sldNum" sz="quarter" idx="11"/>
          </p:nvPr>
        </p:nvSpPr>
        <p:spPr>
          <a:noFill/>
        </p:spPr>
        <p:txBody>
          <a:bodyPr/>
          <a:lstStyle/>
          <a:p>
            <a:fld id="{B5440ABB-E60F-4702-BDFE-B4474AF15CD5}" type="slidenum">
              <a:rPr lang="it-IT" smtClean="0">
                <a:latin typeface="Arial" pitchFamily="34" charset="0"/>
              </a:rPr>
              <a:pPr/>
              <a:t>5</a:t>
            </a:fld>
            <a:endParaRPr lang="it-IT" smtClean="0">
              <a:latin typeface="Arial" pitchFamily="34" charset="0"/>
            </a:endParaRPr>
          </a:p>
        </p:txBody>
      </p:sp>
      <p:sp>
        <p:nvSpPr>
          <p:cNvPr id="15362" name="Rectangle 2"/>
          <p:cNvSpPr>
            <a:spLocks noGrp="1" noRot="1" noChangeArrowheads="1"/>
          </p:cNvSpPr>
          <p:nvPr>
            <p:ph type="title"/>
          </p:nvPr>
        </p:nvSpPr>
        <p:spPr>
          <a:xfrm>
            <a:off x="457200" y="274638"/>
            <a:ext cx="8229600" cy="774700"/>
          </a:xfrm>
        </p:spPr>
        <p:txBody>
          <a:bodyPr/>
          <a:lstStyle/>
          <a:p>
            <a:pPr eaLnBrk="1" hangingPunct="1">
              <a:defRPr/>
            </a:pPr>
            <a:r>
              <a:rPr lang="it-IT" sz="3200" b="0" smtClean="0"/>
              <a:t>Nell’esperienza economica si è visto che:</a:t>
            </a:r>
            <a:br>
              <a:rPr lang="it-IT" sz="3200" b="0" smtClean="0"/>
            </a:br>
            <a:endParaRPr lang="it-IT" sz="3200" b="0" smtClean="0"/>
          </a:p>
        </p:txBody>
      </p:sp>
      <p:sp>
        <p:nvSpPr>
          <p:cNvPr id="15363" name="Rectangle 3"/>
          <p:cNvSpPr>
            <a:spLocks noGrp="1" noChangeArrowheads="1"/>
          </p:cNvSpPr>
          <p:nvPr>
            <p:ph type="body" idx="1"/>
          </p:nvPr>
        </p:nvSpPr>
        <p:spPr>
          <a:xfrm>
            <a:off x="457200" y="1052513"/>
            <a:ext cx="8229600" cy="5078412"/>
          </a:xfrm>
        </p:spPr>
        <p:txBody>
          <a:bodyPr/>
          <a:lstStyle/>
          <a:p>
            <a:pPr eaLnBrk="1" hangingPunct="1">
              <a:defRPr/>
            </a:pPr>
            <a:r>
              <a:rPr lang="it-IT" sz="2800" smtClean="0">
                <a:effectLst/>
              </a:rPr>
              <a:t>Il deficit diventa un grave problema se:</a:t>
            </a:r>
          </a:p>
          <a:p>
            <a:pPr eaLnBrk="1" hangingPunct="1">
              <a:buFont typeface="Wingdings" pitchFamily="2" charset="2"/>
              <a:buNone/>
              <a:defRPr/>
            </a:pPr>
            <a:r>
              <a:rPr lang="it-IT" sz="2800" smtClean="0">
                <a:effectLst/>
              </a:rPr>
              <a:t>    La crescita economica </a:t>
            </a:r>
            <a:r>
              <a:rPr lang="it-IT" sz="2800" u="sng" smtClean="0"/>
              <a:t>è inferiore all’incremento del deficit</a:t>
            </a:r>
          </a:p>
          <a:p>
            <a:pPr eaLnBrk="1" hangingPunct="1">
              <a:buFont typeface="Wingdings" pitchFamily="2" charset="2"/>
              <a:buNone/>
              <a:defRPr/>
            </a:pPr>
            <a:r>
              <a:rPr lang="it-IT" sz="2800" smtClean="0">
                <a:effectLst/>
              </a:rPr>
              <a:t>    Se al deficit … si aggiunge un elevato deficit della</a:t>
            </a:r>
          </a:p>
          <a:p>
            <a:pPr eaLnBrk="1" hangingPunct="1">
              <a:buFont typeface="Wingdings" pitchFamily="2" charset="2"/>
              <a:buNone/>
              <a:defRPr/>
            </a:pPr>
            <a:r>
              <a:rPr lang="it-IT" sz="2800" smtClean="0">
                <a:effectLst/>
              </a:rPr>
              <a:t>    bilancia commerciale.</a:t>
            </a:r>
          </a:p>
          <a:p>
            <a:pPr eaLnBrk="1" hangingPunct="1">
              <a:defRPr/>
            </a:pPr>
            <a:r>
              <a:rPr lang="it-IT" sz="2800" smtClean="0">
                <a:effectLst/>
              </a:rPr>
              <a:t>Se la proiezione delle spese future dello stato fanno ritenere un ulteriore aumento del deficit (aumento costi sanitari, aumento coti pensionistici: 2018 Baby Boomer)</a:t>
            </a:r>
          </a:p>
          <a:p>
            <a:pPr eaLnBrk="1" hangingPunct="1">
              <a:defRPr/>
            </a:pPr>
            <a:r>
              <a:rPr lang="it-IT" sz="2800" smtClean="0">
                <a:effectLst/>
              </a:rPr>
              <a:t>Di fronte a fattori esterni e/o internazionali</a:t>
            </a:r>
          </a:p>
          <a:p>
            <a:pPr eaLnBrk="1" hangingPunct="1">
              <a:buFont typeface="Wingdings" pitchFamily="2" charset="2"/>
              <a:buNone/>
              <a:defRPr/>
            </a:pPr>
            <a:endParaRPr lang="it-IT" sz="2800" smtClean="0">
              <a:effectLst/>
            </a:endParaRPr>
          </a:p>
          <a:p>
            <a:pPr eaLnBrk="1" hangingPunct="1">
              <a:buFont typeface="Wingdings" pitchFamily="2" charset="2"/>
              <a:buNone/>
              <a:defRPr/>
            </a:pPr>
            <a:endParaRPr lang="it-IT" sz="1600" smtClean="0">
              <a:effectLst/>
            </a:endParaRP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numero diapositiva 4"/>
          <p:cNvSpPr>
            <a:spLocks noGrp="1"/>
          </p:cNvSpPr>
          <p:nvPr>
            <p:ph type="sldNum" sz="quarter" idx="11"/>
          </p:nvPr>
        </p:nvSpPr>
        <p:spPr>
          <a:noFill/>
        </p:spPr>
        <p:txBody>
          <a:bodyPr/>
          <a:lstStyle/>
          <a:p>
            <a:fld id="{F94C89FB-DA59-497E-81CA-320F31D27D18}" type="slidenum">
              <a:rPr lang="it-IT" smtClean="0">
                <a:latin typeface="Arial" pitchFamily="34" charset="0"/>
              </a:rPr>
              <a:pPr/>
              <a:t>6</a:t>
            </a:fld>
            <a:endParaRPr lang="it-IT" smtClean="0">
              <a:latin typeface="Arial" pitchFamily="34" charset="0"/>
            </a:endParaRPr>
          </a:p>
        </p:txBody>
      </p:sp>
      <p:sp>
        <p:nvSpPr>
          <p:cNvPr id="4098" name="Rectangle 2"/>
          <p:cNvSpPr>
            <a:spLocks noGrp="1" noRot="1" noChangeArrowheads="1"/>
          </p:cNvSpPr>
          <p:nvPr>
            <p:ph type="title"/>
          </p:nvPr>
        </p:nvSpPr>
        <p:spPr>
          <a:xfrm>
            <a:off x="457200" y="274638"/>
            <a:ext cx="8229600" cy="703262"/>
          </a:xfrm>
        </p:spPr>
        <p:txBody>
          <a:bodyPr/>
          <a:lstStyle/>
          <a:p>
            <a:pPr eaLnBrk="1" hangingPunct="1">
              <a:defRPr/>
            </a:pPr>
            <a:r>
              <a:rPr lang="it-IT" sz="4000" smtClean="0"/>
              <a:t>Origini crisi finanziaria</a:t>
            </a:r>
          </a:p>
        </p:txBody>
      </p:sp>
      <p:sp>
        <p:nvSpPr>
          <p:cNvPr id="4099" name="Rectangle 3"/>
          <p:cNvSpPr>
            <a:spLocks noGrp="1" noChangeArrowheads="1"/>
          </p:cNvSpPr>
          <p:nvPr>
            <p:ph type="body" idx="1"/>
          </p:nvPr>
        </p:nvSpPr>
        <p:spPr>
          <a:xfrm>
            <a:off x="395288" y="1341438"/>
            <a:ext cx="8291512" cy="5183187"/>
          </a:xfrm>
        </p:spPr>
        <p:txBody>
          <a:bodyPr/>
          <a:lstStyle/>
          <a:p>
            <a:pPr eaLnBrk="1" hangingPunct="1">
              <a:lnSpc>
                <a:spcPct val="80000"/>
              </a:lnSpc>
              <a:buFont typeface="Wingdings" pitchFamily="2" charset="2"/>
              <a:buNone/>
              <a:defRPr/>
            </a:pPr>
            <a:r>
              <a:rPr lang="it-IT" sz="400" smtClean="0"/>
              <a:t>	</a:t>
            </a:r>
          </a:p>
          <a:p>
            <a:pPr eaLnBrk="1" hangingPunct="1">
              <a:lnSpc>
                <a:spcPct val="80000"/>
              </a:lnSpc>
              <a:buFont typeface="Wingdings" pitchFamily="2" charset="2"/>
              <a:buNone/>
              <a:defRPr/>
            </a:pPr>
            <a:r>
              <a:rPr lang="it-IT" sz="700" b="1" smtClean="0"/>
              <a:t>	</a:t>
            </a:r>
          </a:p>
          <a:p>
            <a:pPr eaLnBrk="1" hangingPunct="1">
              <a:lnSpc>
                <a:spcPct val="80000"/>
              </a:lnSpc>
              <a:buFont typeface="Wingdings" pitchFamily="2" charset="2"/>
              <a:buNone/>
              <a:defRPr/>
            </a:pPr>
            <a:r>
              <a:rPr lang="it-IT" sz="700" b="1" smtClean="0"/>
              <a:t>	</a:t>
            </a:r>
            <a:r>
              <a:rPr lang="it-IT" sz="2400" b="1" smtClean="0"/>
              <a:t>12 novembre 1999</a:t>
            </a:r>
            <a:r>
              <a:rPr lang="it-IT" sz="2400" smtClean="0"/>
              <a:t>: il </a:t>
            </a:r>
            <a:r>
              <a:rPr lang="it-IT" sz="2400" b="1" u="sng" smtClean="0"/>
              <a:t>Presidente</a:t>
            </a:r>
            <a:r>
              <a:rPr lang="it-IT" sz="2400" u="sng" smtClean="0"/>
              <a:t> </a:t>
            </a:r>
            <a:r>
              <a:rPr lang="it-IT" sz="2400" b="1" u="sng" smtClean="0"/>
              <a:t>Clinton</a:t>
            </a:r>
            <a:r>
              <a:rPr lang="it-IT" sz="2400" smtClean="0"/>
              <a:t> ratifica il </a:t>
            </a:r>
            <a:r>
              <a:rPr lang="it-IT" sz="3600" b="1" smtClean="0"/>
              <a:t>Gramm-Leach-Bliley Act</a:t>
            </a:r>
            <a:r>
              <a:rPr lang="it-IT" sz="2400" smtClean="0"/>
              <a:t>.  Minori controlli e i vincoli sul sistema finanziario USA (banche commerciali diventano banche d’investimento). </a:t>
            </a:r>
          </a:p>
          <a:p>
            <a:pPr eaLnBrk="1" hangingPunct="1">
              <a:lnSpc>
                <a:spcPct val="80000"/>
              </a:lnSpc>
              <a:buFont typeface="Wingdings" pitchFamily="2" charset="2"/>
              <a:buNone/>
              <a:defRPr/>
            </a:pPr>
            <a:r>
              <a:rPr lang="it-IT" sz="2400" smtClean="0"/>
              <a:t>     </a:t>
            </a:r>
            <a:r>
              <a:rPr lang="it-IT" sz="2800" b="1" u="sng" smtClean="0"/>
              <a:t>Enorme, disordinato sviluppo mercati finanziari</a:t>
            </a:r>
          </a:p>
          <a:p>
            <a:pPr eaLnBrk="1" hangingPunct="1">
              <a:lnSpc>
                <a:spcPct val="80000"/>
              </a:lnSpc>
              <a:buFont typeface="Wingdings" pitchFamily="2" charset="2"/>
              <a:buNone/>
              <a:defRPr/>
            </a:pPr>
            <a:endParaRPr lang="it-IT" sz="2400" smtClean="0"/>
          </a:p>
          <a:p>
            <a:pPr eaLnBrk="1" hangingPunct="1">
              <a:lnSpc>
                <a:spcPct val="80000"/>
              </a:lnSpc>
              <a:buFont typeface="Wingdings" pitchFamily="2" charset="2"/>
              <a:buNone/>
              <a:defRPr/>
            </a:pPr>
            <a:r>
              <a:rPr lang="it-IT" sz="2400" smtClean="0"/>
              <a:t>	In realtà, la fase della deregolamentazione e del liberismo inizia già </a:t>
            </a:r>
            <a:r>
              <a:rPr lang="it-IT" sz="2400" b="1" smtClean="0"/>
              <a:t>a cavallo del 1980</a:t>
            </a:r>
            <a:r>
              <a:rPr lang="it-IT" sz="2400" smtClean="0"/>
              <a:t> (presidenza Reagan e il governo Thatcher) quando prende avvio la “superbolla” della finanziarizzazione</a:t>
            </a:r>
          </a:p>
          <a:p>
            <a:pPr eaLnBrk="1" hangingPunct="1">
              <a:lnSpc>
                <a:spcPct val="80000"/>
              </a:lnSpc>
              <a:buFont typeface="Wingdings" pitchFamily="2" charset="2"/>
              <a:buNone/>
              <a:defRPr/>
            </a:pPr>
            <a:r>
              <a:rPr lang="it-IT" sz="2400" smtClean="0"/>
              <a:t> 	</a:t>
            </a:r>
            <a:r>
              <a:rPr lang="it-IT" sz="2400" b="1" u="sng" smtClean="0"/>
              <a:t>Amministrazione Reegan</a:t>
            </a:r>
            <a:r>
              <a:rPr lang="it-IT" sz="2400" smtClean="0"/>
              <a:t> </a:t>
            </a:r>
          </a:p>
          <a:p>
            <a:pPr eaLnBrk="1" hangingPunct="1">
              <a:lnSpc>
                <a:spcPct val="80000"/>
              </a:lnSpc>
              <a:buFont typeface="Wingdings" pitchFamily="2" charset="2"/>
              <a:buNone/>
              <a:defRPr/>
            </a:pPr>
            <a:r>
              <a:rPr lang="it-IT" sz="2400" smtClean="0"/>
              <a:t>	</a:t>
            </a:r>
            <a:r>
              <a:rPr lang="it-IT" sz="2400" b="1" smtClean="0"/>
              <a:t>Disavanzo pubblico</a:t>
            </a:r>
            <a:r>
              <a:rPr lang="it-IT" sz="2400" smtClean="0"/>
              <a:t> passa da 50/60 a oltre 200 miliardi di dollari nel 2003</a:t>
            </a:r>
          </a:p>
          <a:p>
            <a:pPr eaLnBrk="1" hangingPunct="1">
              <a:lnSpc>
                <a:spcPct val="80000"/>
              </a:lnSpc>
              <a:buFont typeface="Wingdings" pitchFamily="2" charset="2"/>
              <a:buNone/>
              <a:defRPr/>
            </a:pPr>
            <a:r>
              <a:rPr lang="it-IT" sz="2400" smtClean="0"/>
              <a:t>	</a:t>
            </a:r>
            <a:r>
              <a:rPr lang="it-IT" sz="2400" b="1" smtClean="0"/>
              <a:t>Disavanzo Commerciale:</a:t>
            </a:r>
            <a:r>
              <a:rPr lang="it-IT" sz="2400" smtClean="0"/>
              <a:t>  dal pareggio  ad oltre 100 miliardi di dollari nel 1985</a:t>
            </a:r>
          </a:p>
          <a:p>
            <a:pPr eaLnBrk="1" hangingPunct="1">
              <a:lnSpc>
                <a:spcPct val="80000"/>
              </a:lnSpc>
              <a:buFont typeface="Wingdings" pitchFamily="2" charset="2"/>
              <a:buNone/>
              <a:defRPr/>
            </a:pPr>
            <a:endParaRPr lang="it-IT" sz="2400" smtClean="0"/>
          </a:p>
          <a:p>
            <a:pPr eaLnBrk="1" hangingPunct="1">
              <a:lnSpc>
                <a:spcPct val="80000"/>
              </a:lnSpc>
              <a:buFont typeface="Wingdings" pitchFamily="2" charset="2"/>
              <a:buNone/>
              <a:defRPr/>
            </a:pPr>
            <a:endParaRPr lang="it-IT" sz="2400" b="1" smtClean="0"/>
          </a:p>
          <a:p>
            <a:pPr eaLnBrk="1" hangingPunct="1">
              <a:lnSpc>
                <a:spcPct val="80000"/>
              </a:lnSpc>
              <a:buFont typeface="Wingdings" pitchFamily="2" charset="2"/>
              <a:buNone/>
              <a:defRPr/>
            </a:pPr>
            <a:endParaRPr lang="it-IT" sz="1400" smtClean="0"/>
          </a:p>
          <a:p>
            <a:pPr eaLnBrk="1" hangingPunct="1">
              <a:lnSpc>
                <a:spcPct val="80000"/>
              </a:lnSpc>
              <a:buFont typeface="Wingdings" pitchFamily="2" charset="2"/>
              <a:buNone/>
              <a:defRPr/>
            </a:pPr>
            <a:endParaRPr lang="it-IT" sz="1400" smtClean="0"/>
          </a:p>
          <a:p>
            <a:pPr eaLnBrk="1" hangingPunct="1">
              <a:lnSpc>
                <a:spcPct val="80000"/>
              </a:lnSpc>
              <a:buFont typeface="Wingdings" pitchFamily="2" charset="2"/>
              <a:buNone/>
              <a:defRPr/>
            </a:pPr>
            <a:endParaRPr lang="it-IT" sz="1400" smtClean="0"/>
          </a:p>
          <a:p>
            <a:pPr eaLnBrk="1" hangingPunct="1">
              <a:lnSpc>
                <a:spcPct val="80000"/>
              </a:lnSpc>
              <a:buFont typeface="Wingdings" pitchFamily="2" charset="2"/>
              <a:buNone/>
              <a:defRPr/>
            </a:pPr>
            <a:endParaRPr lang="it-IT" sz="800" smtClean="0"/>
          </a:p>
          <a:p>
            <a:pPr eaLnBrk="1" hangingPunct="1">
              <a:lnSpc>
                <a:spcPct val="80000"/>
              </a:lnSpc>
              <a:buFont typeface="Wingdings" pitchFamily="2" charset="2"/>
              <a:buNone/>
              <a:defRPr/>
            </a:pPr>
            <a:endParaRPr lang="it-IT" sz="800" smtClean="0"/>
          </a:p>
          <a:p>
            <a:pPr eaLnBrk="1" hangingPunct="1">
              <a:lnSpc>
                <a:spcPct val="80000"/>
              </a:lnSpc>
              <a:buFont typeface="Wingdings" pitchFamily="2" charset="2"/>
              <a:buNone/>
              <a:defRPr/>
            </a:pPr>
            <a:endParaRPr lang="it-IT" sz="800" smtClean="0"/>
          </a:p>
          <a:p>
            <a:pPr eaLnBrk="1" hangingPunct="1">
              <a:lnSpc>
                <a:spcPct val="80000"/>
              </a:lnSpc>
              <a:buFont typeface="Wingdings" pitchFamily="2" charset="2"/>
              <a:buNone/>
              <a:defRPr/>
            </a:pPr>
            <a:endParaRPr lang="it-IT" sz="800" smtClean="0"/>
          </a:p>
          <a:p>
            <a:pPr eaLnBrk="1" hangingPunct="1">
              <a:lnSpc>
                <a:spcPct val="80000"/>
              </a:lnSpc>
              <a:buFont typeface="Wingdings" pitchFamily="2" charset="2"/>
              <a:buNone/>
              <a:defRPr/>
            </a:pPr>
            <a:endParaRPr lang="it-IT" sz="800" smtClean="0"/>
          </a:p>
          <a:p>
            <a:pPr eaLnBrk="1" hangingPunct="1">
              <a:lnSpc>
                <a:spcPct val="80000"/>
              </a:lnSpc>
              <a:buFont typeface="Wingdings" pitchFamily="2" charset="2"/>
              <a:buNone/>
              <a:defRPr/>
            </a:pPr>
            <a:endParaRPr lang="it-IT" sz="800" smtClean="0"/>
          </a:p>
          <a:p>
            <a:pPr eaLnBrk="1" hangingPunct="1">
              <a:lnSpc>
                <a:spcPct val="80000"/>
              </a:lnSpc>
              <a:buFont typeface="Wingdings" pitchFamily="2" charset="2"/>
              <a:buNone/>
              <a:defRPr/>
            </a:pPr>
            <a:endParaRPr lang="it-IT" sz="800" smtClean="0"/>
          </a:p>
          <a:p>
            <a:pPr eaLnBrk="1" hangingPunct="1">
              <a:lnSpc>
                <a:spcPct val="80000"/>
              </a:lnSpc>
              <a:buFont typeface="Wingdings" pitchFamily="2" charset="2"/>
              <a:buNone/>
              <a:defRPr/>
            </a:pPr>
            <a:r>
              <a:rPr lang="it-IT" sz="700" smtClean="0"/>
              <a:t>	</a:t>
            </a:r>
            <a:r>
              <a:rPr lang="it-IT" sz="800" b="1" smtClean="0"/>
              <a:t>ERRATO </a:t>
            </a:r>
            <a:r>
              <a:rPr lang="it-IT" sz="800" smtClean="0"/>
              <a:t>far partire la crisi dal fallimento della Lehaman Brothers (15 settembre 2008) semmai ne è il risultato</a:t>
            </a:r>
          </a:p>
          <a:p>
            <a:pPr eaLnBrk="1" hangingPunct="1">
              <a:lnSpc>
                <a:spcPct val="80000"/>
              </a:lnSpc>
              <a:buFont typeface="Wingdings" pitchFamily="2" charset="2"/>
              <a:buNone/>
              <a:defRPr/>
            </a:pPr>
            <a:endParaRPr lang="it-IT" sz="800" smtClean="0"/>
          </a:p>
          <a:p>
            <a:pPr eaLnBrk="1" hangingPunct="1">
              <a:lnSpc>
                <a:spcPct val="80000"/>
              </a:lnSpc>
              <a:buFont typeface="Wingdings" pitchFamily="2" charset="2"/>
              <a:buNone/>
              <a:defRPr/>
            </a:pPr>
            <a:endParaRPr lang="it-IT" sz="700" smtClean="0"/>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4"/>
          <p:cNvSpPr>
            <a:spLocks noGrp="1"/>
          </p:cNvSpPr>
          <p:nvPr>
            <p:ph type="sldNum" sz="quarter" idx="11"/>
          </p:nvPr>
        </p:nvSpPr>
        <p:spPr>
          <a:noFill/>
        </p:spPr>
        <p:txBody>
          <a:bodyPr/>
          <a:lstStyle/>
          <a:p>
            <a:fld id="{D7F7077B-A6CA-441A-A0DD-F5FA8D732492}" type="slidenum">
              <a:rPr lang="it-IT" smtClean="0">
                <a:latin typeface="Arial" pitchFamily="34" charset="0"/>
              </a:rPr>
              <a:pPr/>
              <a:t>7</a:t>
            </a:fld>
            <a:endParaRPr lang="it-IT" smtClean="0">
              <a:latin typeface="Arial" pitchFamily="34" charset="0"/>
            </a:endParaRPr>
          </a:p>
        </p:txBody>
      </p:sp>
      <p:sp>
        <p:nvSpPr>
          <p:cNvPr id="6146" name="Rectangle 2"/>
          <p:cNvSpPr>
            <a:spLocks noGrp="1" noRot="1" noChangeArrowheads="1"/>
          </p:cNvSpPr>
          <p:nvPr>
            <p:ph type="title"/>
          </p:nvPr>
        </p:nvSpPr>
        <p:spPr>
          <a:xfrm>
            <a:off x="457200" y="0"/>
            <a:ext cx="8229600" cy="981075"/>
          </a:xfrm>
        </p:spPr>
        <p:txBody>
          <a:bodyPr/>
          <a:lstStyle/>
          <a:p>
            <a:pPr eaLnBrk="1" hangingPunct="1">
              <a:defRPr/>
            </a:pPr>
            <a:r>
              <a:rPr lang="it-IT" smtClean="0"/>
              <a:t>La Crisi finanziaria</a:t>
            </a:r>
          </a:p>
        </p:txBody>
      </p:sp>
      <p:sp>
        <p:nvSpPr>
          <p:cNvPr id="6147" name="Rectangle 3"/>
          <p:cNvSpPr>
            <a:spLocks noGrp="1" noChangeArrowheads="1"/>
          </p:cNvSpPr>
          <p:nvPr>
            <p:ph type="body" idx="1"/>
          </p:nvPr>
        </p:nvSpPr>
        <p:spPr>
          <a:xfrm>
            <a:off x="457200" y="1125538"/>
            <a:ext cx="8229600" cy="5005387"/>
          </a:xfrm>
        </p:spPr>
        <p:txBody>
          <a:bodyPr/>
          <a:lstStyle/>
          <a:p>
            <a:pPr eaLnBrk="1" hangingPunct="1">
              <a:lnSpc>
                <a:spcPct val="80000"/>
              </a:lnSpc>
              <a:defRPr/>
            </a:pPr>
            <a:r>
              <a:rPr lang="it-IT" sz="2800" smtClean="0"/>
              <a:t>La crisi </a:t>
            </a:r>
            <a:r>
              <a:rPr lang="it-IT" sz="2800" b="1" smtClean="0"/>
              <a:t>ha origine negli USA</a:t>
            </a:r>
            <a:r>
              <a:rPr lang="it-IT" sz="2800" smtClean="0"/>
              <a:t> e si è diffusa molto rapidamente nel resto del mondo.</a:t>
            </a:r>
          </a:p>
          <a:p>
            <a:pPr eaLnBrk="1" hangingPunct="1">
              <a:lnSpc>
                <a:spcPct val="80000"/>
              </a:lnSpc>
              <a:buFont typeface="Wingdings" pitchFamily="2" charset="2"/>
              <a:buNone/>
              <a:defRPr/>
            </a:pPr>
            <a:r>
              <a:rPr lang="it-IT" sz="2800" smtClean="0"/>
              <a:t>    </a:t>
            </a:r>
            <a:r>
              <a:rPr lang="it-IT" sz="4000" b="1" u="sng" smtClean="0">
                <a:solidFill>
                  <a:srgbClr val="CC0000"/>
                </a:solidFill>
              </a:rPr>
              <a:t>ninja</a:t>
            </a:r>
            <a:r>
              <a:rPr lang="it-IT" b="1" u="sng" smtClean="0">
                <a:solidFill>
                  <a:srgbClr val="CC0000"/>
                </a:solidFill>
              </a:rPr>
              <a:t>:</a:t>
            </a:r>
            <a:r>
              <a:rPr lang="it-IT" sz="2800" b="1" smtClean="0">
                <a:solidFill>
                  <a:srgbClr val="CC0000"/>
                </a:solidFill>
              </a:rPr>
              <a:t> no  income, no job, no assets / nessun reddito, nessun lavoro, nessun patrimonio).</a:t>
            </a:r>
            <a:r>
              <a:rPr lang="it-IT" sz="2800" smtClean="0"/>
              <a:t> </a:t>
            </a:r>
          </a:p>
          <a:p>
            <a:pPr eaLnBrk="1" hangingPunct="1">
              <a:lnSpc>
                <a:spcPct val="80000"/>
              </a:lnSpc>
              <a:buFont typeface="Wingdings" pitchFamily="2" charset="2"/>
              <a:buNone/>
              <a:defRPr/>
            </a:pPr>
            <a:r>
              <a:rPr lang="it-IT" sz="2800" smtClean="0"/>
              <a:t>   </a:t>
            </a:r>
            <a:r>
              <a:rPr lang="it-IT" sz="2800" b="1" u="sng" smtClean="0">
                <a:solidFill>
                  <a:srgbClr val="800000"/>
                </a:solidFill>
                <a:effectLst/>
              </a:rPr>
              <a:t>Perché?</a:t>
            </a:r>
            <a:r>
              <a:rPr lang="it-IT" sz="2800" smtClean="0"/>
              <a:t> Interessi  più alti a fronte rischio insolvenza e ricorso al sequestro del bene. </a:t>
            </a:r>
          </a:p>
          <a:p>
            <a:pPr eaLnBrk="1" hangingPunct="1">
              <a:lnSpc>
                <a:spcPct val="80000"/>
              </a:lnSpc>
              <a:buFont typeface="Wingdings" pitchFamily="2" charset="2"/>
              <a:buNone/>
              <a:defRPr/>
            </a:pPr>
            <a:r>
              <a:rPr lang="it-IT" sz="2800" smtClean="0"/>
              <a:t>    La crisi ha travolto </a:t>
            </a:r>
            <a:r>
              <a:rPr lang="it-IT" sz="2800" b="1" smtClean="0"/>
              <a:t>l’Inghilterra</a:t>
            </a:r>
            <a:r>
              <a:rPr lang="it-IT" sz="2800" smtClean="0"/>
              <a:t> (sistema finanziario simile a quello USA), ma anche i paesi euro: Grecia,  Portogallo, Irlanda, il Belgio e il resto del mondo.</a:t>
            </a:r>
          </a:p>
          <a:p>
            <a:pPr eaLnBrk="1" hangingPunct="1">
              <a:lnSpc>
                <a:spcPct val="80000"/>
              </a:lnSpc>
              <a:buFont typeface="Wingdings" pitchFamily="2" charset="2"/>
              <a:buNone/>
              <a:defRPr/>
            </a:pPr>
            <a:endParaRPr lang="it-IT" sz="2800" smtClean="0"/>
          </a:p>
          <a:p>
            <a:pPr eaLnBrk="1" hangingPunct="1">
              <a:lnSpc>
                <a:spcPct val="80000"/>
              </a:lnSpc>
              <a:defRPr/>
            </a:pPr>
            <a:r>
              <a:rPr lang="it-IT" sz="2800" b="1" smtClean="0"/>
              <a:t>Anche l’Italia è stata colpita</a:t>
            </a:r>
            <a:r>
              <a:rPr lang="it-IT" sz="2800" smtClean="0"/>
              <a:t>, nonostante sia stata più cauta rispetto agli USA (es. mutui sulle case)</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5"/>
          <p:cNvSpPr>
            <a:spLocks noGrp="1" noChangeArrowheads="1"/>
          </p:cNvSpPr>
          <p:nvPr>
            <p:ph type="sldNum" sz="quarter" idx="12"/>
          </p:nvPr>
        </p:nvSpPr>
        <p:spPr>
          <a:noFill/>
        </p:spPr>
        <p:txBody>
          <a:bodyPr/>
          <a:lstStyle/>
          <a:p>
            <a:fld id="{504BDCE7-8197-45B0-93C9-F84AB01930C4}" type="slidenum">
              <a:rPr lang="it-IT" smtClean="0">
                <a:latin typeface="Arial" pitchFamily="34" charset="0"/>
              </a:rPr>
              <a:pPr/>
              <a:t>8</a:t>
            </a:fld>
            <a:endParaRPr lang="it-IT" smtClean="0">
              <a:latin typeface="Arial" pitchFamily="34" charset="0"/>
            </a:endParaRPr>
          </a:p>
        </p:txBody>
      </p:sp>
      <p:sp>
        <p:nvSpPr>
          <p:cNvPr id="2050" name="Rectangle 2"/>
          <p:cNvSpPr>
            <a:spLocks noGrp="1" noChangeArrowheads="1"/>
          </p:cNvSpPr>
          <p:nvPr>
            <p:ph type="ctrTitle"/>
          </p:nvPr>
        </p:nvSpPr>
        <p:spPr>
          <a:xfrm>
            <a:off x="755650" y="333375"/>
            <a:ext cx="7772400" cy="1470025"/>
          </a:xfrm>
        </p:spPr>
        <p:txBody>
          <a:bodyPr/>
          <a:lstStyle/>
          <a:p>
            <a:pPr eaLnBrk="1" hangingPunct="1">
              <a:defRPr/>
            </a:pPr>
            <a:r>
              <a:rPr lang="it-IT" sz="6600" b="0" smtClean="0"/>
              <a:t>Inizio crisi finanziaria</a:t>
            </a:r>
          </a:p>
        </p:txBody>
      </p:sp>
      <p:sp>
        <p:nvSpPr>
          <p:cNvPr id="2051" name="Rectangle 3"/>
          <p:cNvSpPr>
            <a:spLocks noGrp="1" noChangeArrowheads="1"/>
          </p:cNvSpPr>
          <p:nvPr>
            <p:ph type="subTitle" idx="1"/>
          </p:nvPr>
        </p:nvSpPr>
        <p:spPr>
          <a:xfrm>
            <a:off x="755650" y="2205038"/>
            <a:ext cx="7848600" cy="4103687"/>
          </a:xfrm>
        </p:spPr>
        <p:txBody>
          <a:bodyPr/>
          <a:lstStyle/>
          <a:p>
            <a:pPr eaLnBrk="1" hangingPunct="1">
              <a:defRPr/>
            </a:pPr>
            <a:r>
              <a:rPr lang="it-IT" sz="2400" b="1" smtClean="0"/>
              <a:t>Giugno 2007</a:t>
            </a:r>
            <a:r>
              <a:rPr lang="it-IT" sz="2400" smtClean="0"/>
              <a:t>: la Borsa di Wall Street subisce i primi scossoni di una lunga serie</a:t>
            </a:r>
          </a:p>
          <a:p>
            <a:pPr algn="l" eaLnBrk="1" hangingPunct="1">
              <a:defRPr/>
            </a:pPr>
            <a:r>
              <a:rPr lang="it-IT" sz="2400" smtClean="0">
                <a:solidFill>
                  <a:srgbClr val="CC0000"/>
                </a:solidFill>
              </a:rPr>
              <a:t>Fallimento di Lehman Brothers (storica Banca d’affari americana) 613 miliardi di debiti</a:t>
            </a:r>
          </a:p>
          <a:p>
            <a:pPr algn="l" eaLnBrk="1" hangingPunct="1">
              <a:defRPr/>
            </a:pPr>
            <a:r>
              <a:rPr lang="it-IT" sz="2400" smtClean="0"/>
              <a:t>Decisione grave: prosciugamento mercato interbancario; diffusione di panico tra operatori finanziari che arriva anche in Europa.</a:t>
            </a:r>
            <a:endParaRPr lang="it-IT" sz="2400" b="1" smtClean="0"/>
          </a:p>
        </p:txBody>
      </p:sp>
      <p:sp>
        <p:nvSpPr>
          <p:cNvPr id="5" name="Segnaposto piè di pagina 4"/>
          <p:cNvSpPr>
            <a:spLocks noGrp="1"/>
          </p:cNvSpPr>
          <p:nvPr>
            <p:ph type="ftr" sz="quarter" idx="11"/>
          </p:nvPr>
        </p:nvSpPr>
        <p:spPr/>
        <p:txBody>
          <a:bodyPr/>
          <a:lstStyle/>
          <a:p>
            <a:pPr>
              <a:defRPr/>
            </a:pPr>
            <a:r>
              <a:rPr lang="it-IT" smtClean="0"/>
              <a:t>2013-2014</a:t>
            </a: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numero diapositiva 4"/>
          <p:cNvSpPr>
            <a:spLocks noGrp="1"/>
          </p:cNvSpPr>
          <p:nvPr>
            <p:ph type="sldNum" sz="quarter" idx="11"/>
          </p:nvPr>
        </p:nvSpPr>
        <p:spPr>
          <a:noFill/>
        </p:spPr>
        <p:txBody>
          <a:bodyPr/>
          <a:lstStyle/>
          <a:p>
            <a:fld id="{5F6509CA-8B91-42C4-AAAE-2C21999ED9DA}" type="slidenum">
              <a:rPr lang="it-IT" smtClean="0">
                <a:latin typeface="Arial" pitchFamily="34" charset="0"/>
              </a:rPr>
              <a:pPr/>
              <a:t>9</a:t>
            </a:fld>
            <a:endParaRPr lang="it-IT" smtClean="0">
              <a:latin typeface="Arial" pitchFamily="34" charset="0"/>
            </a:endParaRPr>
          </a:p>
        </p:txBody>
      </p:sp>
      <p:sp>
        <p:nvSpPr>
          <p:cNvPr id="16386" name="Rectangle 2"/>
          <p:cNvSpPr>
            <a:spLocks noGrp="1" noRot="1" noChangeArrowheads="1"/>
          </p:cNvSpPr>
          <p:nvPr>
            <p:ph type="title"/>
          </p:nvPr>
        </p:nvSpPr>
        <p:spPr>
          <a:xfrm>
            <a:off x="457200" y="274638"/>
            <a:ext cx="8229600" cy="919162"/>
          </a:xfrm>
        </p:spPr>
        <p:txBody>
          <a:bodyPr/>
          <a:lstStyle/>
          <a:p>
            <a:pPr eaLnBrk="1" hangingPunct="1">
              <a:defRPr/>
            </a:pPr>
            <a:r>
              <a:rPr lang="it-IT" smtClean="0"/>
              <a:t>Crisi finanziaria</a:t>
            </a:r>
          </a:p>
        </p:txBody>
      </p:sp>
      <p:sp>
        <p:nvSpPr>
          <p:cNvPr id="16387" name="Rectangle 3"/>
          <p:cNvSpPr>
            <a:spLocks noGrp="1" noChangeArrowheads="1"/>
          </p:cNvSpPr>
          <p:nvPr>
            <p:ph type="body" idx="1"/>
          </p:nvPr>
        </p:nvSpPr>
        <p:spPr>
          <a:xfrm>
            <a:off x="457200" y="1196975"/>
            <a:ext cx="8229600" cy="5184775"/>
          </a:xfrm>
        </p:spPr>
        <p:txBody>
          <a:bodyPr/>
          <a:lstStyle/>
          <a:p>
            <a:pPr eaLnBrk="1" hangingPunct="1">
              <a:defRPr/>
            </a:pPr>
            <a:r>
              <a:rPr lang="it-IT" sz="2800" b="1" smtClean="0"/>
              <a:t>7 settembre 2007</a:t>
            </a:r>
            <a:r>
              <a:rPr lang="it-IT" sz="2800" smtClean="0"/>
              <a:t>: </a:t>
            </a:r>
            <a:r>
              <a:rPr lang="it-IT" sz="2800" b="1" u="sng" smtClean="0">
                <a:solidFill>
                  <a:srgbClr val="CC0000"/>
                </a:solidFill>
              </a:rPr>
              <a:t>nazionalizzazione di Fannie Mae e Freddie Mac</a:t>
            </a:r>
            <a:r>
              <a:rPr lang="it-IT" sz="2800" smtClean="0"/>
              <a:t> (di due colossi finanziari che garantiscono la metà dei mutui USA)</a:t>
            </a:r>
          </a:p>
          <a:p>
            <a:pPr eaLnBrk="1" hangingPunct="1">
              <a:defRPr/>
            </a:pPr>
            <a:r>
              <a:rPr lang="it-IT" sz="2800" smtClean="0"/>
              <a:t>Prestito di 85 miliari della Fed al colosso IG</a:t>
            </a:r>
          </a:p>
          <a:p>
            <a:pPr eaLnBrk="1" hangingPunct="1">
              <a:defRPr/>
            </a:pPr>
            <a:r>
              <a:rPr lang="it-IT" sz="2800" b="1" u="sng" smtClean="0"/>
              <a:t>Meriil Lynch sull’orlo del tracollo è aquistata da Banc of American</a:t>
            </a:r>
            <a:r>
              <a:rPr lang="it-IT" sz="2800" smtClean="0"/>
              <a:t> </a:t>
            </a:r>
          </a:p>
          <a:p>
            <a:pPr eaLnBrk="1" hangingPunct="1">
              <a:defRPr/>
            </a:pPr>
            <a:r>
              <a:rPr lang="it-IT" sz="2800" smtClean="0"/>
              <a:t>Morgan Stanley e  e Goldman Sachs si sottopongono al controllo  della vigilanza  FED</a:t>
            </a:r>
          </a:p>
          <a:p>
            <a:pPr eaLnBrk="1" hangingPunct="1">
              <a:buFont typeface="Wingdings" pitchFamily="2" charset="2"/>
              <a:buNone/>
              <a:defRPr/>
            </a:pPr>
            <a:r>
              <a:rPr lang="it-IT" sz="2800" smtClean="0"/>
              <a:t>	</a:t>
            </a:r>
            <a:r>
              <a:rPr lang="it-IT" sz="2800" smtClean="0">
                <a:solidFill>
                  <a:srgbClr val="CC0000"/>
                </a:solidFill>
              </a:rPr>
              <a:t>Il Governo USA stanzia un piano di 700 miliardi di dollari (il 5% del Pil USA)</a:t>
            </a:r>
          </a:p>
        </p:txBody>
      </p:sp>
      <p:sp>
        <p:nvSpPr>
          <p:cNvPr id="5" name="Segnaposto piè di pagina 4"/>
          <p:cNvSpPr>
            <a:spLocks noGrp="1"/>
          </p:cNvSpPr>
          <p:nvPr>
            <p:ph type="ftr" sz="quarter" idx="12"/>
          </p:nvPr>
        </p:nvSpPr>
        <p:spPr/>
        <p:txBody>
          <a:bodyPr/>
          <a:lstStyle/>
          <a:p>
            <a:pPr>
              <a:defRPr/>
            </a:pPr>
            <a:r>
              <a:rPr lang="it-IT" smtClean="0"/>
              <a:t>2013-2014</a:t>
            </a:r>
            <a:endParaRPr lang="it-IT"/>
          </a:p>
        </p:txBody>
      </p:sp>
    </p:spTree>
  </p:cSld>
  <p:clrMapOvr>
    <a:masterClrMapping/>
  </p:clrMapOvr>
</p:sld>
</file>

<file path=ppt/theme/theme1.xml><?xml version="1.0" encoding="utf-8"?>
<a:theme xmlns:a="http://schemas.openxmlformats.org/drawingml/2006/main" name="Flusso">
  <a:themeElements>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ss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latin typeface="Garamond" pitchFamily="18" charset="0"/>
          </a:defRPr>
        </a:defPPr>
      </a:lstStyle>
    </a:lnDef>
  </a:objectDefaults>
  <a:extraClrSchemeLst>
    <a:extraClrScheme>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ss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ss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ss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ss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ss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ss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ss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ss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1081</TotalTime>
  <Words>1944</Words>
  <Application>Microsoft Office PowerPoint</Application>
  <PresentationFormat>Presentazione su schermo (4:3)</PresentationFormat>
  <Paragraphs>335</Paragraphs>
  <Slides>42</Slides>
  <Notes>0</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Flusso</vt:lpstr>
      <vt:lpstr>Learning Programme – Jean Monnet Programme, Key Activity 1  Information and Research Activities for  “Learning EU at School”</vt:lpstr>
      <vt:lpstr>La grande crisi economica. </vt:lpstr>
      <vt:lpstr>L’Economia</vt:lpstr>
      <vt:lpstr>DEFICIT GEMELLI</vt:lpstr>
      <vt:lpstr>Nell’esperienza economica si è visto che: </vt:lpstr>
      <vt:lpstr>Origini crisi finanziaria</vt:lpstr>
      <vt:lpstr>La Crisi finanziaria</vt:lpstr>
      <vt:lpstr>Inizio crisi finanziaria</vt:lpstr>
      <vt:lpstr>Crisi finanziaria</vt:lpstr>
      <vt:lpstr>IMPORTANTE è l’intrecciarsi degli eventi</vt:lpstr>
      <vt:lpstr>In Europa </vt:lpstr>
      <vt:lpstr>In Europa e in Italia</vt:lpstr>
      <vt:lpstr>Sistema Bancario Italiano</vt:lpstr>
      <vt:lpstr>Studio della “ricchezza delle nazioni”</vt:lpstr>
      <vt:lpstr>Alla radici della crisi: Finanza </vt:lpstr>
      <vt:lpstr>Alle radici della crisi: WTO</vt:lpstr>
      <vt:lpstr>Alle radici della crisi: WTO </vt:lpstr>
      <vt:lpstr>Alle radici: WTO</vt:lpstr>
      <vt:lpstr>Alle radici della crisi: l’Euro</vt:lpstr>
      <vt:lpstr>Alle radici della crisi: Debito Pubblico</vt:lpstr>
      <vt:lpstr>Scarsa crescita in Italia</vt:lpstr>
      <vt:lpstr>Scarsa Crescita/ deficit bilancia commerciale</vt:lpstr>
      <vt:lpstr>Alle radici della crisi: l’Euro </vt:lpstr>
      <vt:lpstr>Alle radici della crisi: Politica e società</vt:lpstr>
      <vt:lpstr>CRESCITA e DECRESCITA</vt:lpstr>
      <vt:lpstr>Punti di forza</vt:lpstr>
      <vt:lpstr>EUROPA 2020</vt:lpstr>
      <vt:lpstr>Diapositiva 28</vt:lpstr>
      <vt:lpstr>Atto</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Attuazione della strategia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Inizio crisi finanziaria</dc:title>
  <dc:creator>Cinzia</dc:creator>
  <cp:lastModifiedBy>Carrefour Urbino</cp:lastModifiedBy>
  <cp:revision>39</cp:revision>
  <dcterms:created xsi:type="dcterms:W3CDTF">2011-01-27T11:27:01Z</dcterms:created>
  <dcterms:modified xsi:type="dcterms:W3CDTF">2014-10-22T10:17:18Z</dcterms:modified>
</cp:coreProperties>
</file>